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bookmarkIdSeed="2">
  <p:sldMasterIdLst>
    <p:sldMasterId id="2147484023" r:id="rId1"/>
  </p:sldMasterIdLst>
  <p:notesMasterIdLst>
    <p:notesMasterId r:id="rId78"/>
  </p:notesMasterIdLst>
  <p:handoutMasterIdLst>
    <p:handoutMasterId r:id="rId79"/>
  </p:handoutMasterIdLst>
  <p:sldIdLst>
    <p:sldId id="1413" r:id="rId2"/>
    <p:sldId id="541" r:id="rId3"/>
    <p:sldId id="1343" r:id="rId4"/>
    <p:sldId id="1439" r:id="rId5"/>
    <p:sldId id="1344" r:id="rId6"/>
    <p:sldId id="1414" r:id="rId7"/>
    <p:sldId id="1345" r:id="rId8"/>
    <p:sldId id="1346" r:id="rId9"/>
    <p:sldId id="1347" r:id="rId10"/>
    <p:sldId id="1348" r:id="rId11"/>
    <p:sldId id="1349" r:id="rId12"/>
    <p:sldId id="1415" r:id="rId13"/>
    <p:sldId id="1417" r:id="rId14"/>
    <p:sldId id="1350" r:id="rId15"/>
    <p:sldId id="1418" r:id="rId16"/>
    <p:sldId id="1351" r:id="rId17"/>
    <p:sldId id="1433" r:id="rId18"/>
    <p:sldId id="1352" r:id="rId19"/>
    <p:sldId id="1353" r:id="rId20"/>
    <p:sldId id="1354" r:id="rId21"/>
    <p:sldId id="1355" r:id="rId22"/>
    <p:sldId id="1356" r:id="rId23"/>
    <p:sldId id="1367" r:id="rId24"/>
    <p:sldId id="1369" r:id="rId25"/>
    <p:sldId id="1419" r:id="rId26"/>
    <p:sldId id="1420" r:id="rId27"/>
    <p:sldId id="1421" r:id="rId28"/>
    <p:sldId id="1422" r:id="rId29"/>
    <p:sldId id="1364" r:id="rId30"/>
    <p:sldId id="1424" r:id="rId31"/>
    <p:sldId id="1423" r:id="rId32"/>
    <p:sldId id="1425" r:id="rId33"/>
    <p:sldId id="1365" r:id="rId34"/>
    <p:sldId id="1426" r:id="rId35"/>
    <p:sldId id="1357" r:id="rId36"/>
    <p:sldId id="1358" r:id="rId37"/>
    <p:sldId id="1359" r:id="rId38"/>
    <p:sldId id="1368" r:id="rId39"/>
    <p:sldId id="1370" r:id="rId40"/>
    <p:sldId id="1371" r:id="rId41"/>
    <p:sldId id="1372" r:id="rId42"/>
    <p:sldId id="1373" r:id="rId43"/>
    <p:sldId id="1427" r:id="rId44"/>
    <p:sldId id="1428" r:id="rId45"/>
    <p:sldId id="1429" r:id="rId46"/>
    <p:sldId id="1375" r:id="rId47"/>
    <p:sldId id="1376" r:id="rId48"/>
    <p:sldId id="1377" r:id="rId49"/>
    <p:sldId id="1378" r:id="rId50"/>
    <p:sldId id="1379" r:id="rId51"/>
    <p:sldId id="1380" r:id="rId52"/>
    <p:sldId id="1381" r:id="rId53"/>
    <p:sldId id="1430" r:id="rId54"/>
    <p:sldId id="1431" r:id="rId55"/>
    <p:sldId id="1442" r:id="rId56"/>
    <p:sldId id="1432" r:id="rId57"/>
    <p:sldId id="1382" r:id="rId58"/>
    <p:sldId id="1384" r:id="rId59"/>
    <p:sldId id="1383" r:id="rId60"/>
    <p:sldId id="1385" r:id="rId61"/>
    <p:sldId id="1386" r:id="rId62"/>
    <p:sldId id="1387" r:id="rId63"/>
    <p:sldId id="1388" r:id="rId64"/>
    <p:sldId id="1389" r:id="rId65"/>
    <p:sldId id="1390" r:id="rId66"/>
    <p:sldId id="1435" r:id="rId67"/>
    <p:sldId id="1434" r:id="rId68"/>
    <p:sldId id="1436" r:id="rId69"/>
    <p:sldId id="1437" r:id="rId70"/>
    <p:sldId id="1438" r:id="rId71"/>
    <p:sldId id="1393" r:id="rId72"/>
    <p:sldId id="1394" r:id="rId73"/>
    <p:sldId id="1440" r:id="rId74"/>
    <p:sldId id="1441" r:id="rId75"/>
    <p:sldId id="1009" r:id="rId76"/>
    <p:sldId id="1192" r:id="rId77"/>
  </p:sldIdLst>
  <p:sldSz cx="9144000" cy="6858000" type="screen4x3"/>
  <p:notesSz cx="6794500" cy="9931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mn-ea"/>
        <a:cs typeface="+mn-cs"/>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483">
          <p15:clr>
            <a:srgbClr val="A4A3A4"/>
          </p15:clr>
        </p15:guide>
        <p15:guide id="2" pos="185">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83B7"/>
    <a:srgbClr val="FFFF99"/>
    <a:srgbClr val="FFFF00"/>
    <a:srgbClr val="3E8DC5"/>
    <a:srgbClr val="C0C0C4"/>
    <a:srgbClr val="3E67A4"/>
    <a:srgbClr val="006600"/>
    <a:srgbClr val="678DC5"/>
    <a:srgbClr val="5F5F65"/>
    <a:srgbClr val="7E7E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34" autoAdjust="0"/>
    <p:restoredTop sz="80205" autoAdjust="0"/>
  </p:normalViewPr>
  <p:slideViewPr>
    <p:cSldViewPr snapToGrid="0" showGuides="1">
      <p:cViewPr varScale="1">
        <p:scale>
          <a:sx n="93" d="100"/>
          <a:sy n="93" d="100"/>
        </p:scale>
        <p:origin x="1920" y="90"/>
      </p:cViewPr>
      <p:guideLst>
        <p:guide orient="horz" pos="3483"/>
        <p:guide pos="185"/>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77" d="100"/>
          <a:sy n="77" d="100"/>
        </p:scale>
        <p:origin x="-2064" y="-84"/>
      </p:cViewPr>
      <p:guideLst>
        <p:guide orient="horz" pos="3128"/>
        <p:guide pos="214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3" name="Rectangle 11"/>
          <p:cNvSpPr>
            <a:spLocks noChangeArrowheads="1"/>
          </p:cNvSpPr>
          <p:nvPr/>
        </p:nvSpPr>
        <p:spPr bwMode="auto">
          <a:xfrm>
            <a:off x="6057507" y="9197061"/>
            <a:ext cx="435426" cy="227255"/>
          </a:xfrm>
          <a:prstGeom prst="rect">
            <a:avLst/>
          </a:prstGeom>
          <a:noFill/>
          <a:ln w="9525">
            <a:noFill/>
            <a:miter lim="800000"/>
            <a:headEnd/>
            <a:tailEnd/>
          </a:ln>
          <a:effectLst/>
        </p:spPr>
        <p:txBody>
          <a:bodyPr wrap="none" anchor="ctr"/>
          <a:lstStyle/>
          <a:p>
            <a:pPr>
              <a:defRPr/>
            </a:pPr>
            <a:endParaRPr lang="en-US" dirty="0"/>
          </a:p>
        </p:txBody>
      </p:sp>
      <p:sp>
        <p:nvSpPr>
          <p:cNvPr id="3084" name="Rectangle 12"/>
          <p:cNvSpPr>
            <a:spLocks noChangeArrowheads="1"/>
          </p:cNvSpPr>
          <p:nvPr/>
        </p:nvSpPr>
        <p:spPr bwMode="auto">
          <a:xfrm>
            <a:off x="55390" y="9385309"/>
            <a:ext cx="2538706" cy="347571"/>
          </a:xfrm>
          <a:prstGeom prst="rect">
            <a:avLst/>
          </a:prstGeom>
          <a:noFill/>
          <a:ln w="9525">
            <a:noFill/>
            <a:miter lim="800000"/>
            <a:headEnd/>
            <a:tailEnd/>
          </a:ln>
          <a:effectLst/>
        </p:spPr>
        <p:txBody>
          <a:bodyPr lIns="95667" tIns="50185" rIns="95667" bIns="50185">
            <a:spAutoFit/>
          </a:bodyPr>
          <a:lstStyle/>
          <a:p>
            <a:pPr algn="l" defTabSz="611188">
              <a:lnSpc>
                <a:spcPct val="100000"/>
              </a:lnSpc>
              <a:tabLst>
                <a:tab pos="2387600" algn="l"/>
                <a:tab pos="4830763" algn="l"/>
              </a:tabLst>
              <a:defRPr/>
            </a:pPr>
            <a:r>
              <a:rPr lang="en-US" sz="800" dirty="0"/>
              <a:t>© 2010, Cisco Systems, Inc. All rights reserved.</a:t>
            </a:r>
          </a:p>
          <a:p>
            <a:pPr algn="l" defTabSz="611188">
              <a:lnSpc>
                <a:spcPct val="100000"/>
              </a:lnSpc>
              <a:tabLst>
                <a:tab pos="2387600" algn="l"/>
                <a:tab pos="4830763" algn="l"/>
              </a:tabLst>
              <a:defRPr/>
            </a:pPr>
            <a:r>
              <a:rPr lang="en-US" sz="800" dirty="0"/>
              <a:t>Presentation_ID.scr</a:t>
            </a:r>
          </a:p>
        </p:txBody>
      </p:sp>
      <p:sp>
        <p:nvSpPr>
          <p:cNvPr id="3085" name="Line 13"/>
          <p:cNvSpPr>
            <a:spLocks noChangeShapeType="1"/>
          </p:cNvSpPr>
          <p:nvPr/>
        </p:nvSpPr>
        <p:spPr bwMode="auto">
          <a:xfrm>
            <a:off x="147707" y="9400573"/>
            <a:ext cx="6448313" cy="0"/>
          </a:xfrm>
          <a:prstGeom prst="line">
            <a:avLst/>
          </a:prstGeom>
          <a:noFill/>
          <a:ln w="12700">
            <a:solidFill>
              <a:schemeClr val="tx1"/>
            </a:solidFill>
            <a:round/>
            <a:headEnd type="none" w="sm" len="sm"/>
            <a:tailEnd type="none" w="sm" len="sm"/>
          </a:ln>
          <a:effectLst/>
        </p:spPr>
        <p:txBody>
          <a:bodyPr wrap="none" anchor="ctr"/>
          <a:lstStyle/>
          <a:p>
            <a:pPr>
              <a:defRPr/>
            </a:pPr>
            <a:endParaRPr lang="en-US" dirty="0"/>
          </a:p>
        </p:txBody>
      </p:sp>
      <p:sp>
        <p:nvSpPr>
          <p:cNvPr id="3086" name="Rectangle 14"/>
          <p:cNvSpPr>
            <a:spLocks noChangeArrowheads="1"/>
          </p:cNvSpPr>
          <p:nvPr/>
        </p:nvSpPr>
        <p:spPr bwMode="auto">
          <a:xfrm>
            <a:off x="5746707" y="9273377"/>
            <a:ext cx="787768" cy="306965"/>
          </a:xfrm>
          <a:prstGeom prst="rect">
            <a:avLst/>
          </a:prstGeom>
          <a:noFill/>
          <a:ln w="9525">
            <a:noFill/>
            <a:miter lim="800000"/>
            <a:headEnd/>
            <a:tailEnd/>
          </a:ln>
          <a:effectLst/>
        </p:spPr>
        <p:txBody>
          <a:bodyPr lIns="18819" tIns="0" rIns="18819" bIns="0" anchor="b"/>
          <a:lstStyle/>
          <a:p>
            <a:pPr algn="r" defTabSz="903288">
              <a:lnSpc>
                <a:spcPct val="100000"/>
              </a:lnSpc>
              <a:defRPr/>
            </a:pPr>
            <a:fld id="{AEAAA42D-7350-4E1A-927F-F0F0D6BE9213}" type="slidenum">
              <a:rPr lang="en-US" sz="800"/>
              <a:pPr algn="r" defTabSz="903288">
                <a:lnSpc>
                  <a:spcPct val="100000"/>
                </a:lnSpc>
                <a:defRPr/>
              </a:pPr>
              <a:t>‹#›</a:t>
            </a:fld>
            <a:endParaRPr lang="en-US" sz="800" dirty="0"/>
          </a:p>
        </p:txBody>
      </p:sp>
    </p:spTree>
    <p:extLst>
      <p:ext uri="{BB962C8B-B14F-4D97-AF65-F5344CB8AC3E}">
        <p14:creationId xmlns:p14="http://schemas.microsoft.com/office/powerpoint/2010/main" val="11744812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304" name="Rectangle 8"/>
          <p:cNvSpPr>
            <a:spLocks noChangeArrowheads="1"/>
          </p:cNvSpPr>
          <p:nvPr/>
        </p:nvSpPr>
        <p:spPr bwMode="auto">
          <a:xfrm>
            <a:off x="6057507" y="9197061"/>
            <a:ext cx="435426" cy="227255"/>
          </a:xfrm>
          <a:prstGeom prst="rect">
            <a:avLst/>
          </a:prstGeom>
          <a:noFill/>
          <a:ln w="9525">
            <a:noFill/>
            <a:miter lim="800000"/>
            <a:headEnd/>
            <a:tailEnd/>
          </a:ln>
          <a:effectLst/>
        </p:spPr>
        <p:txBody>
          <a:bodyPr wrap="none" anchor="ctr"/>
          <a:lstStyle/>
          <a:p>
            <a:pPr>
              <a:defRPr/>
            </a:pPr>
            <a:endParaRPr lang="en-US" dirty="0"/>
          </a:p>
        </p:txBody>
      </p:sp>
      <p:sp>
        <p:nvSpPr>
          <p:cNvPr id="183305" name="Rectangle 9"/>
          <p:cNvSpPr>
            <a:spLocks noChangeArrowheads="1"/>
          </p:cNvSpPr>
          <p:nvPr/>
        </p:nvSpPr>
        <p:spPr bwMode="auto">
          <a:xfrm>
            <a:off x="55390" y="9385309"/>
            <a:ext cx="2538706" cy="347571"/>
          </a:xfrm>
          <a:prstGeom prst="rect">
            <a:avLst/>
          </a:prstGeom>
          <a:noFill/>
          <a:ln w="9525">
            <a:noFill/>
            <a:miter lim="800000"/>
            <a:headEnd/>
            <a:tailEnd/>
          </a:ln>
          <a:effectLst/>
        </p:spPr>
        <p:txBody>
          <a:bodyPr lIns="95667" tIns="50185" rIns="95667" bIns="50185">
            <a:spAutoFit/>
          </a:bodyPr>
          <a:lstStyle/>
          <a:p>
            <a:pPr algn="l" defTabSz="611188">
              <a:lnSpc>
                <a:spcPct val="100000"/>
              </a:lnSpc>
              <a:tabLst>
                <a:tab pos="2387600" algn="l"/>
                <a:tab pos="4830763" algn="l"/>
              </a:tabLst>
              <a:defRPr/>
            </a:pPr>
            <a:r>
              <a:rPr lang="en-US" sz="800" dirty="0"/>
              <a:t>© 2006, Cisco Systems, Inc. All rights reserved.</a:t>
            </a:r>
          </a:p>
          <a:p>
            <a:pPr algn="l" defTabSz="611188">
              <a:lnSpc>
                <a:spcPct val="100000"/>
              </a:lnSpc>
              <a:tabLst>
                <a:tab pos="2387600" algn="l"/>
                <a:tab pos="4830763" algn="l"/>
              </a:tabLst>
              <a:defRPr/>
            </a:pPr>
            <a:r>
              <a:rPr lang="en-US" sz="800" dirty="0"/>
              <a:t>Presentation_ID.scr</a:t>
            </a:r>
          </a:p>
        </p:txBody>
      </p:sp>
      <p:sp>
        <p:nvSpPr>
          <p:cNvPr id="183306" name="Line 10"/>
          <p:cNvSpPr>
            <a:spLocks noChangeShapeType="1"/>
          </p:cNvSpPr>
          <p:nvPr/>
        </p:nvSpPr>
        <p:spPr bwMode="auto">
          <a:xfrm>
            <a:off x="147707" y="9400573"/>
            <a:ext cx="6448313" cy="0"/>
          </a:xfrm>
          <a:prstGeom prst="line">
            <a:avLst/>
          </a:prstGeom>
          <a:noFill/>
          <a:ln w="12700">
            <a:solidFill>
              <a:schemeClr val="tx1"/>
            </a:solidFill>
            <a:round/>
            <a:headEnd type="none" w="sm" len="sm"/>
            <a:tailEnd type="none" w="sm" len="sm"/>
          </a:ln>
          <a:effectLst/>
        </p:spPr>
        <p:txBody>
          <a:bodyPr wrap="none" anchor="ctr"/>
          <a:lstStyle/>
          <a:p>
            <a:pPr>
              <a:defRPr/>
            </a:pPr>
            <a:endParaRPr lang="en-US" dirty="0"/>
          </a:p>
        </p:txBody>
      </p:sp>
      <p:sp>
        <p:nvSpPr>
          <p:cNvPr id="183307" name="Rectangle 11"/>
          <p:cNvSpPr>
            <a:spLocks noGrp="1" noChangeArrowheads="1"/>
          </p:cNvSpPr>
          <p:nvPr>
            <p:ph type="sldNum" sz="quarter" idx="5"/>
          </p:nvPr>
        </p:nvSpPr>
        <p:spPr bwMode="auto">
          <a:xfrm>
            <a:off x="5746707" y="9273377"/>
            <a:ext cx="787768" cy="306965"/>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a:lvl1pPr>
          </a:lstStyle>
          <a:p>
            <a:pPr>
              <a:defRPr/>
            </a:pPr>
            <a:fld id="{48A860EF-3C9C-408F-AA5B-BAB3242BE1D0}" type="slidenum">
              <a:rPr lang="en-US"/>
              <a:pPr>
                <a:defRPr/>
              </a:pPr>
              <a:t>‹#›</a:t>
            </a:fld>
            <a:endParaRPr lang="en-US" dirty="0"/>
          </a:p>
        </p:txBody>
      </p:sp>
      <p:sp>
        <p:nvSpPr>
          <p:cNvPr id="18438" name="Rectangle 12"/>
          <p:cNvSpPr>
            <a:spLocks noGrp="1" noRot="1" noChangeAspect="1" noChangeArrowheads="1" noTextEdit="1"/>
          </p:cNvSpPr>
          <p:nvPr>
            <p:ph type="sldImg" idx="2"/>
          </p:nvPr>
        </p:nvSpPr>
        <p:spPr bwMode="auto">
          <a:xfrm>
            <a:off x="584200" y="261938"/>
            <a:ext cx="5681663" cy="4262437"/>
          </a:xfrm>
          <a:prstGeom prst="rect">
            <a:avLst/>
          </a:prstGeom>
          <a:noFill/>
          <a:ln w="12700">
            <a:solidFill>
              <a:schemeClr val="tx1"/>
            </a:solidFill>
            <a:miter lim="800000"/>
            <a:headEnd/>
            <a:tailEnd/>
          </a:ln>
        </p:spPr>
      </p:sp>
      <p:sp>
        <p:nvSpPr>
          <p:cNvPr id="183309" name="Rectangle 13"/>
          <p:cNvSpPr>
            <a:spLocks noGrp="1" noChangeArrowheads="1"/>
          </p:cNvSpPr>
          <p:nvPr>
            <p:ph type="body" sz="quarter" idx="3"/>
          </p:nvPr>
        </p:nvSpPr>
        <p:spPr bwMode="auto">
          <a:xfrm>
            <a:off x="744687" y="4677391"/>
            <a:ext cx="5300511" cy="45434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02485472"/>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mn-ea"/>
        <a:cs typeface="+mn-cs"/>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a:spLocks noGrp="1" noChangeArrowheads="1"/>
          </p:cNvSpPr>
          <p:nvPr>
            <p:ph type="sldNum" sz="quarter" idx="5"/>
          </p:nvPr>
        </p:nvSpPr>
        <p:spPr>
          <a:noFill/>
        </p:spPr>
        <p:txBody>
          <a:bodyPr/>
          <a:lstStyle/>
          <a:p>
            <a:fld id="{13B72244-6AB2-4E00-BFE3-D584A305B2C8}" type="slidenum">
              <a:rPr lang="en-US" smtClean="0"/>
              <a:pPr/>
              <a:t>2</a:t>
            </a:fld>
            <a:endParaRPr lang="en-US"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a:buFontTx/>
              <a:buNone/>
            </a:pPr>
            <a:r>
              <a:rPr lang="en-US" b="1" dirty="0"/>
              <a:t>Chapter 5 Objectives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14</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20000"/>
              </a:lnSpc>
            </a:pPr>
            <a:r>
              <a:rPr lang="en-US" dirty="0"/>
              <a:t>A router in an HSRP group can be in one of these states: initial, listen, speak, standby, or active. </a:t>
            </a:r>
          </a:p>
          <a:p>
            <a:pPr>
              <a:lnSpc>
                <a:spcPct val="120000"/>
              </a:lnSpc>
            </a:pPr>
            <a:r>
              <a:rPr lang="en-US" dirty="0"/>
              <a:t>When a router exists in one of these states, it performs the actions required for that state. </a:t>
            </a:r>
          </a:p>
          <a:p>
            <a:pPr>
              <a:lnSpc>
                <a:spcPct val="120000"/>
              </a:lnSpc>
            </a:pPr>
            <a:r>
              <a:rPr lang="en-US" dirty="0"/>
              <a:t>Not all HSRP routers in the group will transition through all states. </a:t>
            </a:r>
          </a:p>
          <a:p>
            <a:pPr>
              <a:lnSpc>
                <a:spcPct val="120000"/>
              </a:lnSpc>
            </a:pPr>
            <a:r>
              <a:rPr lang="en-US" dirty="0"/>
              <a:t>For example, if there were three routers in the HSRP group, the router that is not the standby or active router will remain in the listen state.</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16</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fontScale="92500"/>
          </a:bodyPr>
          <a:lstStyle/>
          <a:p>
            <a:pPr>
              <a:lnSpc>
                <a:spcPct val="100000"/>
              </a:lnSpc>
            </a:pPr>
            <a:r>
              <a:rPr lang="en-US" dirty="0"/>
              <a:t>All routers begin in the initial state, which is the starting state and indicates that HSRP is not running. </a:t>
            </a:r>
          </a:p>
          <a:p>
            <a:pPr>
              <a:lnSpc>
                <a:spcPct val="100000"/>
              </a:lnSpc>
            </a:pPr>
            <a:r>
              <a:rPr lang="en-US" dirty="0"/>
              <a:t>This state is entered via a configuration change, such as when HSRP is enabled on an interface, or when an HSRP-enabled interface is first brought up, such as when the no shutdown command is issued.</a:t>
            </a:r>
          </a:p>
          <a:p>
            <a:pPr>
              <a:lnSpc>
                <a:spcPct val="100000"/>
              </a:lnSpc>
            </a:pPr>
            <a:r>
              <a:rPr lang="en-US" dirty="0"/>
              <a:t>The purpose of the listen state is to determine if there are already active or standby routers for the group. </a:t>
            </a:r>
          </a:p>
          <a:p>
            <a:pPr>
              <a:lnSpc>
                <a:spcPct val="100000"/>
              </a:lnSpc>
            </a:pPr>
            <a:r>
              <a:rPr lang="en-US" dirty="0"/>
              <a:t>In the speak state, the routers are actively participating in the election of the active router or standby router or both. </a:t>
            </a:r>
          </a:p>
          <a:p>
            <a:pPr>
              <a:lnSpc>
                <a:spcPct val="100000"/>
              </a:lnSpc>
            </a:pPr>
            <a:r>
              <a:rPr lang="en-US" dirty="0"/>
              <a:t>HSRP uses the hello and hold time to determine when it moves to different states. </a:t>
            </a:r>
          </a:p>
          <a:p>
            <a:pPr>
              <a:lnSpc>
                <a:spcPct val="100000"/>
              </a:lnSpc>
            </a:pPr>
            <a:r>
              <a:rPr lang="en-US" dirty="0"/>
              <a:t>The timers are explained later.</a:t>
            </a:r>
          </a:p>
          <a:p>
            <a:pPr>
              <a:lnSpc>
                <a:spcPct val="100000"/>
              </a:lnSpc>
            </a:pPr>
            <a:r>
              <a:rPr lang="en-US" dirty="0"/>
              <a:t>When two routers participate in an election process, a priority can be configured to determine which router should be active. </a:t>
            </a:r>
          </a:p>
          <a:p>
            <a:pPr>
              <a:lnSpc>
                <a:spcPct val="100000"/>
              </a:lnSpc>
            </a:pPr>
            <a:r>
              <a:rPr lang="en-US" dirty="0"/>
              <a:t>Without specific priority configuration, each router has a default priority of 100, and the router with the highest IP address is elected as the active router.</a:t>
            </a:r>
          </a:p>
          <a:p>
            <a:pPr>
              <a:lnSpc>
                <a:spcPct val="100000"/>
              </a:lnSpc>
            </a:pPr>
            <a:r>
              <a:rPr lang="en-US" dirty="0"/>
              <a:t>Regardless of other routers priorities or IP addresses, an active router will stay active by default. </a:t>
            </a:r>
          </a:p>
          <a:p>
            <a:pPr>
              <a:lnSpc>
                <a:spcPct val="100000"/>
              </a:lnSpc>
            </a:pPr>
            <a:r>
              <a:rPr lang="en-US" dirty="0"/>
              <a:t>A new election occurs only if the active router is removed. When the standby router is removed, a new election is made to replace the standby. </a:t>
            </a:r>
          </a:p>
          <a:p>
            <a:pPr>
              <a:lnSpc>
                <a:spcPct val="100000"/>
              </a:lnSpc>
            </a:pPr>
            <a:r>
              <a:rPr lang="en-US" dirty="0"/>
              <a:t>This default behavior can be changed with the option preempt, examined later. </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17</a:t>
            </a:fld>
            <a:endParaRPr lang="en-US" dirty="0"/>
          </a:p>
        </p:txBody>
      </p:sp>
    </p:spTree>
    <p:extLst>
      <p:ext uri="{BB962C8B-B14F-4D97-AF65-F5344CB8AC3E}">
        <p14:creationId xmlns:p14="http://schemas.microsoft.com/office/powerpoint/2010/main" val="3472159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fontScale="92500"/>
          </a:bodyPr>
          <a:lstStyle/>
          <a:p>
            <a:pPr>
              <a:lnSpc>
                <a:spcPct val="100000"/>
              </a:lnSpc>
            </a:pPr>
            <a:r>
              <a:rPr lang="en-US" dirty="0"/>
              <a:t>All routers begin in the initial state, which is the starting state and indicates that HSRP is not running. </a:t>
            </a:r>
          </a:p>
          <a:p>
            <a:pPr>
              <a:lnSpc>
                <a:spcPct val="100000"/>
              </a:lnSpc>
            </a:pPr>
            <a:r>
              <a:rPr lang="en-US" dirty="0"/>
              <a:t>This state is entered via a configuration change, such as when HSRP is enabled on an interface, or when an HSRP-enabled interface is first brought up, such as when the no shutdown command is issued.</a:t>
            </a:r>
          </a:p>
          <a:p>
            <a:pPr>
              <a:lnSpc>
                <a:spcPct val="100000"/>
              </a:lnSpc>
            </a:pPr>
            <a:r>
              <a:rPr lang="en-US" dirty="0"/>
              <a:t>The purpose of the listen state is to determine if there are already active or standby routers for the group. </a:t>
            </a:r>
          </a:p>
          <a:p>
            <a:pPr>
              <a:lnSpc>
                <a:spcPct val="100000"/>
              </a:lnSpc>
            </a:pPr>
            <a:r>
              <a:rPr lang="en-US" dirty="0"/>
              <a:t>In the speak state, the routers are actively participating in the election of the active router or standby router or both. </a:t>
            </a:r>
          </a:p>
          <a:p>
            <a:pPr>
              <a:lnSpc>
                <a:spcPct val="100000"/>
              </a:lnSpc>
            </a:pPr>
            <a:r>
              <a:rPr lang="en-US" dirty="0"/>
              <a:t>HSRP uses the hello and hold time to determine when it moves to different states. </a:t>
            </a:r>
          </a:p>
          <a:p>
            <a:pPr>
              <a:lnSpc>
                <a:spcPct val="100000"/>
              </a:lnSpc>
            </a:pPr>
            <a:r>
              <a:rPr lang="en-US" dirty="0"/>
              <a:t>The timers are explained later.</a:t>
            </a:r>
          </a:p>
          <a:p>
            <a:pPr>
              <a:lnSpc>
                <a:spcPct val="100000"/>
              </a:lnSpc>
            </a:pPr>
            <a:r>
              <a:rPr lang="en-US" dirty="0"/>
              <a:t>When two routers participate in an election process, a priority can be configured to determine which router should be active. </a:t>
            </a:r>
          </a:p>
          <a:p>
            <a:pPr>
              <a:lnSpc>
                <a:spcPct val="100000"/>
              </a:lnSpc>
            </a:pPr>
            <a:r>
              <a:rPr lang="en-US" dirty="0"/>
              <a:t>Without specific priority configuration, each router has a default priority of 100, and the router with the highest IP address is elected as the active router.</a:t>
            </a:r>
          </a:p>
          <a:p>
            <a:pPr>
              <a:lnSpc>
                <a:spcPct val="100000"/>
              </a:lnSpc>
            </a:pPr>
            <a:r>
              <a:rPr lang="en-US" dirty="0"/>
              <a:t>Regardless of other routers priorities or IP addresses, an active router will stay active by default. </a:t>
            </a:r>
          </a:p>
          <a:p>
            <a:pPr>
              <a:lnSpc>
                <a:spcPct val="100000"/>
              </a:lnSpc>
            </a:pPr>
            <a:r>
              <a:rPr lang="en-US" dirty="0"/>
              <a:t>A new election occurs only if the active router is removed. When the standby router is removed, a new election is made to replace the standby. </a:t>
            </a:r>
          </a:p>
          <a:p>
            <a:pPr>
              <a:lnSpc>
                <a:spcPct val="100000"/>
              </a:lnSpc>
            </a:pPr>
            <a:r>
              <a:rPr lang="en-US" dirty="0"/>
              <a:t>This default behavior can be changed with the option preempt, examined later. </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18</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19</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marR="0" latinLnBrk="0">
              <a:lnSpc>
                <a:spcPct val="120000"/>
              </a:lnSpc>
              <a:buClrTx/>
              <a:buFontTx/>
              <a:buChar char="•"/>
              <a:tabLst/>
              <a:defRPr/>
            </a:pPr>
            <a:r>
              <a:rPr lang="en-US" dirty="0"/>
              <a:t>While running HSRP, the end-user stations must not discover the actual MAC addresses of the routers in the standby group. </a:t>
            </a:r>
          </a:p>
          <a:p>
            <a:pPr marR="0" latinLnBrk="0">
              <a:lnSpc>
                <a:spcPct val="120000"/>
              </a:lnSpc>
              <a:buClrTx/>
              <a:buFontTx/>
              <a:buChar char="•"/>
              <a:tabLst/>
              <a:defRPr/>
            </a:pPr>
            <a:r>
              <a:rPr lang="en-US" dirty="0"/>
              <a:t>Any protocol that informs a host of a router’s actual address must be disabled. </a:t>
            </a:r>
          </a:p>
          <a:p>
            <a:pPr marR="0" latinLnBrk="0">
              <a:lnSpc>
                <a:spcPct val="120000"/>
              </a:lnSpc>
              <a:buClrTx/>
              <a:buFontTx/>
              <a:buChar char="•"/>
              <a:tabLst/>
              <a:defRPr/>
            </a:pPr>
            <a:r>
              <a:rPr lang="en-US" dirty="0"/>
              <a:t>To ensure that the actual addresses of the participating HSRP routers are not discovered, enabling HSRP on a Cisco router interface automatically disables ICMP redirects on that interface. </a:t>
            </a:r>
          </a:p>
          <a:p>
            <a:pPr marR="0" latinLnBrk="0">
              <a:lnSpc>
                <a:spcPct val="120000"/>
              </a:lnSpc>
              <a:buClrTx/>
              <a:buFontTx/>
              <a:buChar char="•"/>
              <a:tabLst/>
              <a:defRPr/>
            </a:pPr>
            <a:r>
              <a:rPr lang="en-US" dirty="0"/>
              <a:t>After the </a:t>
            </a:r>
            <a:r>
              <a:rPr lang="en-US" b="1" dirty="0"/>
              <a:t>standby ip </a:t>
            </a:r>
            <a:r>
              <a:rPr lang="en-US" dirty="0"/>
              <a:t>command is issued, the interface changes to the appropriate state. </a:t>
            </a:r>
          </a:p>
          <a:p>
            <a:pPr marR="0" latinLnBrk="0">
              <a:lnSpc>
                <a:spcPct val="120000"/>
              </a:lnSpc>
              <a:buClrTx/>
              <a:buFontTx/>
              <a:buChar char="•"/>
              <a:tabLst/>
              <a:defRPr/>
            </a:pPr>
            <a:r>
              <a:rPr lang="en-US" dirty="0"/>
              <a:t>When the command is successfully executed, the router issues an HSRP message.</a:t>
            </a:r>
          </a:p>
          <a:p>
            <a:pPr>
              <a:lnSpc>
                <a:spcPct val="12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20</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marR="0" latinLnBrk="0">
              <a:lnSpc>
                <a:spcPct val="120000"/>
              </a:lnSpc>
              <a:buClrTx/>
              <a:buFontTx/>
              <a:buChar char="•"/>
              <a:tabLst/>
              <a:defRPr/>
            </a:pPr>
            <a:r>
              <a:rPr lang="en-US" dirty="0"/>
              <a:t>Each standby group has its own active and standby routers. </a:t>
            </a:r>
          </a:p>
          <a:p>
            <a:pPr marR="0" latinLnBrk="0">
              <a:lnSpc>
                <a:spcPct val="120000"/>
              </a:lnSpc>
              <a:buClrTx/>
              <a:buFontTx/>
              <a:buChar char="•"/>
              <a:tabLst/>
              <a:defRPr/>
            </a:pPr>
            <a:r>
              <a:rPr lang="en-US" dirty="0"/>
              <a:t>A network engineer can assign a priority value to each router in a standby group, thus controlling the order in which active routers for that group are selected.</a:t>
            </a:r>
          </a:p>
          <a:p>
            <a:pPr>
              <a:lnSpc>
                <a:spcPct val="12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21</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r>
              <a:rPr lang="en-US" dirty="0"/>
              <a:t>To remove the interface from preemptive status, enter the </a:t>
            </a:r>
            <a:r>
              <a:rPr lang="en-US" b="1" dirty="0"/>
              <a:t>no standby group preempt </a:t>
            </a:r>
            <a:r>
              <a:rPr lang="en-US" dirty="0"/>
              <a:t>command.</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22</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r>
              <a:rPr lang="en-US" dirty="0"/>
              <a:t>By configuring HSRP over trunks, users can eliminate situations in which a single point of failure causes traffic interruptions. </a:t>
            </a:r>
          </a:p>
          <a:p>
            <a:pPr>
              <a:lnSpc>
                <a:spcPct val="100000"/>
              </a:lnSpc>
            </a:pPr>
            <a:r>
              <a:rPr lang="en-US" dirty="0"/>
              <a:t>This feature inherently provides some improvement in overall networking resilience by providing load balancing and redundancy capabilities between subnets and VLANs.</a:t>
            </a:r>
          </a:p>
          <a:p>
            <a:pPr>
              <a:lnSpc>
                <a:spcPct val="100000"/>
              </a:lnSpc>
            </a:pPr>
            <a:r>
              <a:rPr lang="en-US" dirty="0"/>
              <a:t>For a VLAN, configure the same device to be both the spanning-tree root and the HSRP active router. </a:t>
            </a:r>
          </a:p>
          <a:p>
            <a:pPr>
              <a:lnSpc>
                <a:spcPct val="100000"/>
              </a:lnSpc>
            </a:pPr>
            <a:r>
              <a:rPr lang="en-US" dirty="0"/>
              <a:t>This approach ensures that the Layer 2 forwarding path leads directly to the Layer 3 active router and so achieves maximum efficiency of load balancing on the routers and the trunks.</a:t>
            </a:r>
          </a:p>
          <a:p>
            <a:pPr>
              <a:lnSpc>
                <a:spcPct val="100000"/>
              </a:lnSpc>
            </a:pPr>
            <a:r>
              <a:rPr lang="en-US" dirty="0"/>
              <a:t>For each VLAN, a standby group, an IP addresses, and a single well-known MAC address with a unique group identifier is allocated to the group. </a:t>
            </a:r>
          </a:p>
          <a:p>
            <a:pPr>
              <a:lnSpc>
                <a:spcPct val="100000"/>
              </a:lnSpc>
            </a:pPr>
            <a:r>
              <a:rPr lang="en-US" dirty="0"/>
              <a:t>Although up to 255 standby groups can be configured (4095 with version 2), it is advised that the actual number of group identifiers used be kept to a minimum. </a:t>
            </a:r>
          </a:p>
          <a:p>
            <a:pPr>
              <a:lnSpc>
                <a:spcPct val="100000"/>
              </a:lnSpc>
            </a:pPr>
            <a:r>
              <a:rPr lang="en-US" dirty="0"/>
              <a:t>When you are configuring two distribution layer switches, typically you will require only two standby group identifiers, regardless of how many standby groups are created.</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23</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r>
              <a:rPr lang="en-US" dirty="0"/>
              <a:t>The figure shows the configuration for two HSRP groups for two VLANs and the corresponding STP root configuration.</a:t>
            </a:r>
          </a:p>
          <a:p>
            <a:pPr>
              <a:lnSpc>
                <a:spcPct val="100000"/>
              </a:lnSpc>
            </a:pPr>
            <a:r>
              <a:rPr lang="en-US" dirty="0"/>
              <a:t>The left switch is root and active HSRP router for VLAN 10. The corresponding configuration of the right switch has the switch as root and active HSRP router for VLAN 20.</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24</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r>
              <a:rPr lang="en-US" dirty="0"/>
              <a:t>Hosts and servers in a subnet need a gateway to reach devices that are not in the same subnet. Because gateways perform a key role in operations of all devices, their availability is paramount. </a:t>
            </a:r>
          </a:p>
          <a:p>
            <a:pPr>
              <a:lnSpc>
                <a:spcPct val="100000"/>
              </a:lnSpc>
            </a:pPr>
            <a:r>
              <a:rPr lang="en-US" dirty="0"/>
              <a:t>Providing redundant gateways is one solution but to ensure that they operate in a way that provides redundancy and load balancing, they need be configured for first hop redundancy protocol such as HSRP, VRRP, and GLBP. </a:t>
            </a:r>
          </a:p>
          <a:p>
            <a:pPr>
              <a:lnSpc>
                <a:spcPct val="100000"/>
              </a:lnSpc>
            </a:pPr>
            <a:r>
              <a:rPr lang="en-US" dirty="0"/>
              <a:t>This section covers the alternatives to gateway protocols and then explains each of the first hop redundancy protocols in detail.</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r>
              <a:rPr lang="en-US" dirty="0"/>
              <a:t>A router can track several interfaces. In the figure, SW4 tracks both fa0/23 and fa0/24. </a:t>
            </a:r>
          </a:p>
          <a:p>
            <a:pPr>
              <a:lnSpc>
                <a:spcPct val="100000"/>
              </a:lnSpc>
            </a:pPr>
            <a:r>
              <a:rPr lang="en-US" dirty="0"/>
              <a:t>The configuration policy shown states that SW4 initial priority should be 110. SW3 initial priority should be left to its default value, 100. </a:t>
            </a:r>
          </a:p>
          <a:p>
            <a:pPr>
              <a:lnSpc>
                <a:spcPct val="100000"/>
              </a:lnSpc>
            </a:pPr>
            <a:r>
              <a:rPr lang="en-US" dirty="0"/>
              <a:t>If SW4 loses its link fa0/24 to SW1, SW4 priority should become the same as SW3 priority. </a:t>
            </a:r>
          </a:p>
          <a:p>
            <a:pPr>
              <a:lnSpc>
                <a:spcPct val="100000"/>
              </a:lnSpc>
            </a:pPr>
            <a:r>
              <a:rPr lang="en-US" dirty="0"/>
              <a:t>If a new election needs to occur, both multilayer switches have the same chances of becoming the active router. </a:t>
            </a:r>
          </a:p>
          <a:p>
            <a:pPr>
              <a:lnSpc>
                <a:spcPct val="100000"/>
              </a:lnSpc>
            </a:pPr>
            <a:r>
              <a:rPr lang="en-US" dirty="0"/>
              <a:t>This decrement is made because fa0/24 is not the active link but just a backup. </a:t>
            </a:r>
          </a:p>
          <a:p>
            <a:pPr>
              <a:lnSpc>
                <a:spcPct val="100000"/>
              </a:lnSpc>
            </a:pPr>
            <a:r>
              <a:rPr lang="en-US" dirty="0"/>
              <a:t>If fa0/23 (the active uplink) is lost, SW4 priority becomes lower than SW3 priority. If both fa0/23 and fa0/24 are lost, both decrements are applied and SW4 priority becomes 80.</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29</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fontScale="92500" lnSpcReduction="20000"/>
          </a:bodyPr>
          <a:lstStyle/>
          <a:p>
            <a:pPr marL="0" indent="0">
              <a:lnSpc>
                <a:spcPct val="100000"/>
              </a:lnSpc>
              <a:buNone/>
            </a:pPr>
            <a:r>
              <a:rPr lang="en-US" dirty="0"/>
              <a:t>Tracked objects offer a vast group of possibilities. You can track the following:</a:t>
            </a:r>
          </a:p>
          <a:p>
            <a:pPr>
              <a:lnSpc>
                <a:spcPct val="100000"/>
              </a:lnSpc>
            </a:pPr>
            <a:r>
              <a:rPr lang="en-US" b="1" dirty="0"/>
              <a:t>An interface</a:t>
            </a:r>
            <a:r>
              <a:rPr lang="en-US" dirty="0"/>
              <a:t>: Just like the standby track interface command, a tracking object can verify the interface status (line-protocol). </a:t>
            </a:r>
          </a:p>
          <a:p>
            <a:pPr>
              <a:lnSpc>
                <a:spcPct val="100000"/>
              </a:lnSpc>
            </a:pPr>
            <a:r>
              <a:rPr lang="en-US" dirty="0"/>
              <a:t>You can also track ip routing on the interface. </a:t>
            </a:r>
          </a:p>
          <a:p>
            <a:pPr>
              <a:lnSpc>
                <a:spcPct val="100000"/>
              </a:lnSpc>
            </a:pPr>
            <a:r>
              <a:rPr lang="en-US" dirty="0"/>
              <a:t>This option tracks whether IP routing is enabled, whether an IP address is configured on the interface, and whether the interface state is up before reporting to the tracking client that the interface is up.</a:t>
            </a:r>
          </a:p>
          <a:p>
            <a:pPr>
              <a:lnSpc>
                <a:spcPct val="100000"/>
              </a:lnSpc>
            </a:pPr>
            <a:endParaRPr lang="en-US" dirty="0"/>
          </a:p>
          <a:p>
            <a:pPr>
              <a:lnSpc>
                <a:spcPct val="100000"/>
              </a:lnSpc>
            </a:pPr>
            <a:r>
              <a:rPr lang="en-US" b="1" dirty="0"/>
              <a:t>IP route</a:t>
            </a:r>
            <a:r>
              <a:rPr lang="en-US" dirty="0"/>
              <a:t>: A tracked IP-route object is considered up and reachable when a routing table entry exists for the route and the route is not inaccessible. T</a:t>
            </a:r>
          </a:p>
          <a:p>
            <a:pPr>
              <a:lnSpc>
                <a:spcPct val="100000"/>
              </a:lnSpc>
            </a:pPr>
            <a:r>
              <a:rPr lang="en-US" dirty="0"/>
              <a:t>o provide a common interface to tracking clients, route metric values are normalized to the range of 0 to 255, where 0 is connected and 255 is inaccessible. </a:t>
            </a:r>
          </a:p>
          <a:p>
            <a:pPr>
              <a:lnSpc>
                <a:spcPct val="100000"/>
              </a:lnSpc>
            </a:pPr>
            <a:r>
              <a:rPr lang="en-US" dirty="0"/>
              <a:t>You can track route reachability, or even metric values to determine best paths values to the target network. </a:t>
            </a:r>
          </a:p>
          <a:p>
            <a:pPr>
              <a:lnSpc>
                <a:spcPct val="100000"/>
              </a:lnSpc>
            </a:pPr>
            <a:r>
              <a:rPr lang="en-US" dirty="0"/>
              <a:t>The tracking process uses a per-protocol configurable resolution value to convert the real metric to the scaled metric. </a:t>
            </a:r>
          </a:p>
          <a:p>
            <a:pPr>
              <a:lnSpc>
                <a:spcPct val="100000"/>
              </a:lnSpc>
            </a:pPr>
            <a:r>
              <a:rPr lang="en-US" dirty="0"/>
              <a:t>The metric value communicated to clients is always such that a lower metric value is better than a higher metric value.</a:t>
            </a:r>
          </a:p>
          <a:p>
            <a:pPr>
              <a:lnSpc>
                <a:spcPct val="100000"/>
              </a:lnSpc>
            </a:pPr>
            <a:endParaRPr lang="en-US" dirty="0"/>
          </a:p>
          <a:p>
            <a:pPr>
              <a:lnSpc>
                <a:spcPct val="100000"/>
              </a:lnSpc>
            </a:pPr>
            <a:r>
              <a:rPr lang="en-US" b="1" dirty="0"/>
              <a:t>A list of objects</a:t>
            </a:r>
            <a:r>
              <a:rPr lang="en-US" dirty="0"/>
              <a:t>: Several objects can be tracked and their result compared to determine if one or several of them should trigger the “success” of “fail” condition.</a:t>
            </a:r>
          </a:p>
          <a:p>
            <a:pPr>
              <a:lnSpc>
                <a:spcPct val="100000"/>
              </a:lnSpc>
            </a:pPr>
            <a:r>
              <a:rPr lang="en-US" b="1" dirty="0"/>
              <a:t>IP SLA</a:t>
            </a:r>
            <a:r>
              <a:rPr lang="en-US" dirty="0"/>
              <a:t>: This special case enables you to track advanced parameters, such as IP reachability, delay, or jitter.</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33</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35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8171" y="4677391"/>
            <a:ext cx="6180351" cy="4543413"/>
          </a:xfrm>
          <a:noFill/>
          <a:ln w="9525">
            <a:noFill/>
            <a:miter lim="800000"/>
            <a:headEnd/>
            <a:tailEnd/>
          </a:ln>
          <a:effectLst/>
        </p:spPr>
        <p:txBody>
          <a:bodyPr vert="horz" wrap="square" lIns="95667" tIns="50185" rIns="95667" bIns="50185" numCol="1" anchor="t" anchorCtr="0" compatLnSpc="1">
            <a:prstTxWarp prst="textNoShape">
              <a:avLst/>
            </a:prstTxWarp>
            <a:normAutofit fontScale="70000" lnSpcReduction="20000"/>
          </a:bodyPr>
          <a:lstStyle/>
          <a:p>
            <a:pPr>
              <a:lnSpc>
                <a:spcPct val="100000"/>
              </a:lnSpc>
            </a:pPr>
            <a:r>
              <a:rPr lang="en-US" sz="900" dirty="0"/>
              <a:t>When an HSRP active router fails, the standby router detects the failure and assumes the active role. </a:t>
            </a:r>
          </a:p>
          <a:p>
            <a:pPr>
              <a:lnSpc>
                <a:spcPct val="100000"/>
              </a:lnSpc>
            </a:pPr>
            <a:r>
              <a:rPr lang="en-US" sz="900" dirty="0"/>
              <a:t>This mechanism relies on hello messages and holdtime intervals. The hello timer determines how often routers in the same Standby group exchange messages.</a:t>
            </a:r>
          </a:p>
          <a:p>
            <a:pPr>
              <a:lnSpc>
                <a:spcPct val="100000"/>
              </a:lnSpc>
            </a:pPr>
            <a:r>
              <a:rPr lang="en-US" sz="900" dirty="0"/>
              <a:t>The holdtime timer determines the time before the active or standby router is declared to be down.</a:t>
            </a:r>
          </a:p>
          <a:p>
            <a:pPr>
              <a:lnSpc>
                <a:spcPct val="100000"/>
              </a:lnSpc>
            </a:pPr>
            <a:r>
              <a:rPr lang="en-US" sz="900" dirty="0"/>
              <a:t>Ideally, to achieve fast convergence, these timers should be configured to be as low as possible. </a:t>
            </a:r>
          </a:p>
          <a:p>
            <a:pPr>
              <a:lnSpc>
                <a:spcPct val="100000"/>
              </a:lnSpc>
            </a:pPr>
            <a:r>
              <a:rPr lang="en-US" sz="900" dirty="0"/>
              <a:t>Within milliseconds after the active router fails, the standby router can detect the failure, expire the holdtime interval, and assume the active role.</a:t>
            </a:r>
          </a:p>
          <a:p>
            <a:pPr>
              <a:lnSpc>
                <a:spcPct val="100000"/>
              </a:lnSpc>
            </a:pPr>
            <a:r>
              <a:rPr lang="en-US" sz="900" dirty="0"/>
              <a:t>Nevertheless, timers configuration should also take into account other parameters relevant to the network convergence. </a:t>
            </a:r>
          </a:p>
          <a:p>
            <a:pPr>
              <a:lnSpc>
                <a:spcPct val="100000"/>
              </a:lnSpc>
            </a:pPr>
            <a:r>
              <a:rPr lang="en-US" sz="900" dirty="0"/>
              <a:t>For example, both HSRP routers might be running a dynamic routing protocol. </a:t>
            </a:r>
          </a:p>
          <a:p>
            <a:pPr>
              <a:lnSpc>
                <a:spcPct val="100000"/>
              </a:lnSpc>
            </a:pPr>
            <a:r>
              <a:rPr lang="en-US" sz="900" dirty="0"/>
              <a:t>The routing protocol probably has no awareness of the HSRP configuration and sees both routers as individual hops toward other subnets. </a:t>
            </a:r>
          </a:p>
          <a:p>
            <a:pPr>
              <a:lnSpc>
                <a:spcPct val="100000"/>
              </a:lnSpc>
            </a:pPr>
            <a:r>
              <a:rPr lang="en-US" sz="900" dirty="0"/>
              <a:t>If HSRP failover occurs before the dynamic routing protocol converges, suboptimal routing information might still exist. </a:t>
            </a:r>
          </a:p>
          <a:p>
            <a:pPr>
              <a:lnSpc>
                <a:spcPct val="100000"/>
              </a:lnSpc>
            </a:pPr>
            <a:r>
              <a:rPr lang="en-US" sz="900" dirty="0"/>
              <a:t>In a worst-case scenario, the dynamic routing protocol continues seeing the failed router as the best next hop to other networks, and packets are lost, as shown in the figure. </a:t>
            </a:r>
          </a:p>
          <a:p>
            <a:pPr>
              <a:lnSpc>
                <a:spcPct val="100000"/>
              </a:lnSpc>
            </a:pPr>
            <a:r>
              <a:rPr lang="en-US" sz="900" dirty="0"/>
              <a:t>When configuring HSRP timers, make sure that they harmoniously match the other timers that can influence which path is chosen to carry packets in your network.</a:t>
            </a:r>
          </a:p>
          <a:p>
            <a:pPr>
              <a:lnSpc>
                <a:spcPct val="100000"/>
              </a:lnSpc>
            </a:pPr>
            <a:r>
              <a:rPr lang="en-US" sz="900" dirty="0"/>
              <a:t>The hello message contains the priority of the router and </a:t>
            </a:r>
            <a:r>
              <a:rPr lang="en-US" sz="900" dirty="0" err="1"/>
              <a:t>hellotime</a:t>
            </a:r>
            <a:r>
              <a:rPr lang="en-US" sz="900" dirty="0"/>
              <a:t> and holdtime parameter values. </a:t>
            </a:r>
          </a:p>
          <a:p>
            <a:pPr>
              <a:lnSpc>
                <a:spcPct val="100000"/>
              </a:lnSpc>
            </a:pPr>
            <a:r>
              <a:rPr lang="en-US" sz="900" dirty="0"/>
              <a:t>The standby timer includes an msec parameter to allow for </a:t>
            </a:r>
            <a:r>
              <a:rPr lang="en-US" sz="900" dirty="0" err="1"/>
              <a:t>subsecond</a:t>
            </a:r>
            <a:r>
              <a:rPr lang="en-US" sz="900" dirty="0"/>
              <a:t> failovers. </a:t>
            </a:r>
          </a:p>
          <a:p>
            <a:pPr>
              <a:lnSpc>
                <a:spcPct val="100000"/>
              </a:lnSpc>
            </a:pPr>
            <a:r>
              <a:rPr lang="en-US" sz="900" dirty="0"/>
              <a:t>Lowering the hello timer results in increased traffic for hello messages and should be used cautiously.</a:t>
            </a:r>
          </a:p>
          <a:p>
            <a:pPr>
              <a:lnSpc>
                <a:spcPct val="100000"/>
              </a:lnSpc>
            </a:pPr>
            <a:r>
              <a:rPr lang="en-US" sz="900" dirty="0"/>
              <a:t>If an active router sends a hello message, receiving routers consider that hello message to be valid for one holdtime. </a:t>
            </a:r>
          </a:p>
          <a:p>
            <a:pPr>
              <a:lnSpc>
                <a:spcPct val="100000"/>
              </a:lnSpc>
            </a:pPr>
            <a:r>
              <a:rPr lang="en-US" sz="900" dirty="0"/>
              <a:t>The holdtime value should be at least three times the value of the </a:t>
            </a:r>
            <a:r>
              <a:rPr lang="en-US" sz="900" dirty="0" err="1"/>
              <a:t>hellotime</a:t>
            </a:r>
            <a:r>
              <a:rPr lang="en-US" sz="900" dirty="0"/>
              <a:t>. The holdtime value must be greater than the value of the </a:t>
            </a:r>
            <a:r>
              <a:rPr lang="en-US" sz="900" dirty="0" err="1"/>
              <a:t>hellotime</a:t>
            </a:r>
            <a:r>
              <a:rPr lang="en-US" sz="900" dirty="0"/>
              <a:t>.</a:t>
            </a:r>
          </a:p>
          <a:p>
            <a:pPr>
              <a:lnSpc>
                <a:spcPct val="100000"/>
              </a:lnSpc>
            </a:pPr>
            <a:r>
              <a:rPr lang="en-US" sz="900" dirty="0"/>
              <a:t>HSRP timers can be adjusted to tune the performance of HSRP on distribution devices, thereby increasing their resilience and reliability in routing packets off the local VLAN. </a:t>
            </a:r>
          </a:p>
          <a:p>
            <a:pPr>
              <a:lnSpc>
                <a:spcPct val="100000"/>
              </a:lnSpc>
            </a:pPr>
            <a:r>
              <a:rPr lang="en-US" sz="900" dirty="0"/>
              <a:t>By default, HSRP </a:t>
            </a:r>
            <a:r>
              <a:rPr lang="en-US" sz="900" dirty="0" err="1"/>
              <a:t>hellotime</a:t>
            </a:r>
            <a:r>
              <a:rPr lang="en-US" sz="900" dirty="0"/>
              <a:t> is 3 seconds and holdtime is 10 seconds, which means that failover time could be as much as 10 seconds for clients to start communicating with the new default gateway. </a:t>
            </a:r>
          </a:p>
          <a:p>
            <a:pPr>
              <a:lnSpc>
                <a:spcPct val="100000"/>
              </a:lnSpc>
            </a:pPr>
            <a:r>
              <a:rPr lang="en-US" sz="900" dirty="0"/>
              <a:t>In some cases, this interval might be excessive for application support. </a:t>
            </a:r>
          </a:p>
          <a:p>
            <a:pPr>
              <a:lnSpc>
                <a:spcPct val="100000"/>
              </a:lnSpc>
            </a:pPr>
            <a:r>
              <a:rPr lang="en-US" sz="900" dirty="0"/>
              <a:t>The </a:t>
            </a:r>
            <a:r>
              <a:rPr lang="en-US" sz="900" dirty="0" err="1"/>
              <a:t>hellotime</a:t>
            </a:r>
            <a:r>
              <a:rPr lang="en-US" sz="900" dirty="0"/>
              <a:t> and the holdtime parameters are both configurable. </a:t>
            </a:r>
          </a:p>
          <a:p>
            <a:pPr>
              <a:lnSpc>
                <a:spcPct val="100000"/>
              </a:lnSpc>
            </a:pPr>
            <a:r>
              <a:rPr lang="en-US" sz="900" dirty="0"/>
              <a:t>To configure the time between hello messages and the time before other group routers declare the active or standby router to be nonfunctioning, enter this command in interface configuration mode:</a:t>
            </a:r>
          </a:p>
          <a:p>
            <a:pPr lvl="1">
              <a:lnSpc>
                <a:spcPct val="100000"/>
              </a:lnSpc>
              <a:buNone/>
            </a:pPr>
            <a:r>
              <a:rPr lang="en-US" sz="900" dirty="0"/>
              <a:t>Switch(</a:t>
            </a:r>
            <a:r>
              <a:rPr lang="en-US" sz="900" dirty="0" err="1"/>
              <a:t>config</a:t>
            </a:r>
            <a:r>
              <a:rPr lang="en-US" sz="900" dirty="0"/>
              <a:t>-if)# </a:t>
            </a:r>
            <a:r>
              <a:rPr lang="en-US" sz="900" b="1" dirty="0"/>
              <a:t>standby</a:t>
            </a:r>
            <a:r>
              <a:rPr lang="en-US" sz="900" dirty="0"/>
              <a:t> </a:t>
            </a:r>
            <a:r>
              <a:rPr lang="en-US" sz="900" i="1" dirty="0"/>
              <a:t>group-number</a:t>
            </a:r>
            <a:r>
              <a:rPr lang="en-US" sz="900" dirty="0"/>
              <a:t> </a:t>
            </a:r>
            <a:r>
              <a:rPr lang="en-US" sz="900" b="1" dirty="0"/>
              <a:t>timers</a:t>
            </a:r>
            <a:r>
              <a:rPr lang="en-US" sz="900" dirty="0"/>
              <a:t> [</a:t>
            </a:r>
            <a:r>
              <a:rPr lang="en-US" sz="900" i="1" dirty="0"/>
              <a:t>msec</a:t>
            </a:r>
            <a:r>
              <a:rPr lang="en-US" sz="900" dirty="0"/>
              <a:t>] </a:t>
            </a:r>
            <a:r>
              <a:rPr lang="en-US" sz="900" b="1" dirty="0" err="1"/>
              <a:t>hellotime</a:t>
            </a:r>
            <a:r>
              <a:rPr lang="en-US" sz="900" dirty="0"/>
              <a:t> </a:t>
            </a:r>
            <a:r>
              <a:rPr lang="en-US" sz="900" b="1" dirty="0"/>
              <a:t>holdtime</a:t>
            </a:r>
          </a:p>
          <a:p>
            <a:pPr>
              <a:lnSpc>
                <a:spcPct val="100000"/>
              </a:lnSpc>
            </a:pPr>
            <a:r>
              <a:rPr lang="en-US" sz="900" dirty="0"/>
              <a:t>Hello and dead timer intervals must be identical for all devices within the HSRP group. </a:t>
            </a:r>
          </a:p>
          <a:p>
            <a:pPr>
              <a:lnSpc>
                <a:spcPct val="100000"/>
              </a:lnSpc>
            </a:pPr>
            <a:r>
              <a:rPr lang="en-US" sz="900" dirty="0"/>
              <a:t>The table describes the options for standby message timer configuration.</a:t>
            </a:r>
          </a:p>
          <a:p>
            <a:pPr>
              <a:lnSpc>
                <a:spcPct val="100000"/>
              </a:lnSpc>
            </a:pPr>
            <a:r>
              <a:rPr lang="en-US" sz="900" dirty="0"/>
              <a:t>To reinstate the default standby-timer values, enter the </a:t>
            </a:r>
            <a:r>
              <a:rPr lang="en-US" sz="900" b="1" dirty="0"/>
              <a:t>no standby group timers </a:t>
            </a:r>
            <a:r>
              <a:rPr lang="en-US" sz="900" dirty="0"/>
              <a:t>command. </a:t>
            </a:r>
          </a:p>
          <a:p>
            <a:pPr>
              <a:lnSpc>
                <a:spcPct val="100000"/>
              </a:lnSpc>
            </a:pPr>
            <a:r>
              <a:rPr lang="en-US" sz="900" dirty="0"/>
              <a:t>The HSRP </a:t>
            </a:r>
            <a:r>
              <a:rPr lang="en-US" sz="900" dirty="0" err="1"/>
              <a:t>hellotime</a:t>
            </a:r>
            <a:r>
              <a:rPr lang="en-US" sz="900" dirty="0"/>
              <a:t> and holdtime can be set to millisecond values so that HSRP failover occurs in less than 1 second.</a:t>
            </a:r>
          </a:p>
          <a:p>
            <a:pPr>
              <a:lnSpc>
                <a:spcPct val="100000"/>
              </a:lnSpc>
            </a:pPr>
            <a:r>
              <a:rPr lang="en-US" sz="900" dirty="0"/>
              <a:t>Preempt is an important feature of HSRP that enables the primary router to resume the active role when it comes back online after a failure or maintenance event. </a:t>
            </a:r>
          </a:p>
          <a:p>
            <a:pPr>
              <a:lnSpc>
                <a:spcPct val="100000"/>
              </a:lnSpc>
            </a:pPr>
            <a:r>
              <a:rPr lang="en-US" sz="900" dirty="0"/>
              <a:t>Preemption is a desired behavior because it forces a predictable routing path for the VLAN during normal operations and ensures that the Layer 3 forwarding path for a VLAN parallels the Layer 2 STP forwarding path whenever possible.</a:t>
            </a:r>
          </a:p>
          <a:p>
            <a:pPr>
              <a:lnSpc>
                <a:spcPct val="100000"/>
              </a:lnSpc>
            </a:pPr>
            <a:r>
              <a:rPr lang="en-US" sz="900" dirty="0"/>
              <a:t>When a preempting device is rebooted, HSRP preempt communication should not begin until the distribution switch has established full connectivity to the rest of the network. </a:t>
            </a:r>
          </a:p>
          <a:p>
            <a:pPr>
              <a:lnSpc>
                <a:spcPct val="100000"/>
              </a:lnSpc>
            </a:pPr>
            <a:r>
              <a:rPr lang="en-US" sz="900" dirty="0"/>
              <a:t>This enables the routing protocol convergence to occur more quickly, after the preferred router is in an active state. </a:t>
            </a:r>
          </a:p>
          <a:p>
            <a:pPr>
              <a:lnSpc>
                <a:spcPct val="100000"/>
              </a:lnSpc>
            </a:pPr>
            <a:r>
              <a:rPr lang="en-US" sz="900" dirty="0"/>
              <a:t>To accomplish this, measure the system boot time and set the HSRP preempt delay to a value of 50 percent greater than the boot time. </a:t>
            </a:r>
          </a:p>
          <a:p>
            <a:pPr>
              <a:lnSpc>
                <a:spcPct val="100000"/>
              </a:lnSpc>
            </a:pPr>
            <a:r>
              <a:rPr lang="en-US" sz="900" dirty="0"/>
              <a:t>This ensures that the primary distribution switch establishes full connectivity to the network before HSRP communication occurs. </a:t>
            </a:r>
          </a:p>
          <a:p>
            <a:pPr>
              <a:lnSpc>
                <a:spcPct val="100000"/>
              </a:lnSpc>
            </a:pPr>
            <a:r>
              <a:rPr lang="en-US" sz="900" dirty="0"/>
              <a:t>For example, if the boot time for the distribution device is 150 seconds, the preempt delay should be set to 225 seconds.</a:t>
            </a:r>
          </a:p>
          <a:p>
            <a:pPr>
              <a:lnSpc>
                <a:spcPct val="100000"/>
              </a:lnSpc>
            </a:pPr>
            <a:endParaRPr lang="en-US" sz="900" dirty="0"/>
          </a:p>
          <a:p>
            <a:pPr>
              <a:lnSpc>
                <a:spcPct val="100000"/>
              </a:lnSpc>
            </a:pPr>
            <a:endParaRPr lang="en-US" sz="900"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36</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r>
              <a:rPr lang="en-US" dirty="0"/>
              <a:t>The example shows the configuration of timers and the </a:t>
            </a:r>
            <a:r>
              <a:rPr lang="en-US" b="1" dirty="0"/>
              <a:t>preempt</a:t>
            </a:r>
            <a:r>
              <a:rPr lang="en-US" dirty="0"/>
              <a:t> </a:t>
            </a:r>
            <a:r>
              <a:rPr lang="en-US" b="1" dirty="0"/>
              <a:t>delay</a:t>
            </a:r>
            <a:r>
              <a:rPr lang="en-US" dirty="0"/>
              <a:t> configuration commands.</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37</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2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38</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39</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40</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41</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2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42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r>
              <a:rPr lang="en-US" dirty="0"/>
              <a:t>First hop redundancy protocols such as HSRP and VRRP provide default gateway redundancy with one router acting as the active gateway router with one or more other routers held in standby mode. </a:t>
            </a:r>
          </a:p>
          <a:p>
            <a:pPr>
              <a:lnSpc>
                <a:spcPct val="100000"/>
              </a:lnSpc>
            </a:pPr>
            <a:r>
              <a:rPr lang="en-US" dirty="0"/>
              <a:t>GLBP enables all available gateway routers to load share and be active at the same time</a:t>
            </a:r>
            <a:r>
              <a:rPr lang="en-US"/>
              <a:t>. </a:t>
            </a: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4</a:t>
            </a:fld>
            <a:endParaRPr lang="en-US" dirty="0"/>
          </a:p>
        </p:txBody>
      </p:sp>
    </p:spTree>
    <p:extLst>
      <p:ext uri="{BB962C8B-B14F-4D97-AF65-F5344CB8AC3E}">
        <p14:creationId xmlns:p14="http://schemas.microsoft.com/office/powerpoint/2010/main" val="55942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r>
              <a:rPr lang="en-US" dirty="0"/>
              <a:t>Hosts and servers in a subnet need a gateway to reach devices that are not in the same subnet. Because gateways perform a key role in operations of all devices, their availability is paramount. </a:t>
            </a:r>
          </a:p>
          <a:p>
            <a:pPr>
              <a:lnSpc>
                <a:spcPct val="100000"/>
              </a:lnSpc>
            </a:pPr>
            <a:r>
              <a:rPr lang="en-US" dirty="0"/>
              <a:t>Providing redundant gateways is one solution but to ensure that they operate in a way that provides redundancy and load balancing, they need be configured for first hop redundancy protocol such as HSRP, VRRP, and GLBP. </a:t>
            </a:r>
          </a:p>
          <a:p>
            <a:pPr>
              <a:lnSpc>
                <a:spcPct val="100000"/>
              </a:lnSpc>
            </a:pPr>
            <a:r>
              <a:rPr lang="en-US" dirty="0"/>
              <a:t>This section covers the alternatives to gateway protocols and then explains each of the first hop redundancy protocols in detail.</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43</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fontScale="92500" lnSpcReduction="20000"/>
          </a:bodyPr>
          <a:lstStyle/>
          <a:p>
            <a:pPr>
              <a:lnSpc>
                <a:spcPct val="100000"/>
              </a:lnSpc>
            </a:pPr>
            <a:r>
              <a:rPr lang="en-US" dirty="0"/>
              <a:t>Virtual Router Redundancy Protocol (VRRP) provides router interface failover in a manner similar to HSRP but with added features and IEEE compatibility. </a:t>
            </a:r>
          </a:p>
          <a:p>
            <a:pPr>
              <a:lnSpc>
                <a:spcPct val="100000"/>
              </a:lnSpc>
            </a:pPr>
            <a:r>
              <a:rPr lang="en-US" dirty="0"/>
              <a:t>Like HSRP, VRRP enables a group of routers to form a single virtual router. In an HSRP or VRRP group, one router is elected to handle all requests sent to the virtual IP address. </a:t>
            </a:r>
          </a:p>
          <a:p>
            <a:pPr>
              <a:lnSpc>
                <a:spcPct val="100000"/>
              </a:lnSpc>
            </a:pPr>
            <a:r>
              <a:rPr lang="en-US" dirty="0"/>
              <a:t>With Hot Standby Router Protocol (HSRP), this is the active router. </a:t>
            </a:r>
          </a:p>
          <a:p>
            <a:pPr>
              <a:lnSpc>
                <a:spcPct val="100000"/>
              </a:lnSpc>
            </a:pPr>
            <a:r>
              <a:rPr lang="en-US" dirty="0"/>
              <a:t>A HSRP group has one active router, one standby router, and perhaps many listening routers. </a:t>
            </a:r>
          </a:p>
          <a:p>
            <a:pPr>
              <a:lnSpc>
                <a:spcPct val="100000"/>
              </a:lnSpc>
            </a:pPr>
            <a:r>
              <a:rPr lang="en-US" dirty="0"/>
              <a:t>A VRRP group has one master router and one or more backup routers.</a:t>
            </a:r>
          </a:p>
          <a:p>
            <a:pPr>
              <a:lnSpc>
                <a:spcPct val="100000"/>
              </a:lnSpc>
            </a:pPr>
            <a:r>
              <a:rPr lang="en-US" dirty="0"/>
              <a:t>HSRP and VRRP are similar in their features and behaviors. </a:t>
            </a:r>
          </a:p>
          <a:p>
            <a:pPr>
              <a:lnSpc>
                <a:spcPct val="100000"/>
              </a:lnSpc>
            </a:pPr>
            <a:r>
              <a:rPr lang="en-US" dirty="0"/>
              <a:t>The main difference is that HSRP is a Cisco proprietary implementation, whereas VRRP is an open standard. </a:t>
            </a:r>
          </a:p>
          <a:p>
            <a:pPr>
              <a:lnSpc>
                <a:spcPct val="100000"/>
              </a:lnSpc>
            </a:pPr>
            <a:r>
              <a:rPr lang="en-US" dirty="0"/>
              <a:t>The consequence is that HSRP is usually found in Cisco networks. VRRP is used in multivendor implementations.</a:t>
            </a:r>
          </a:p>
          <a:p>
            <a:pPr>
              <a:lnSpc>
                <a:spcPct val="100000"/>
              </a:lnSpc>
            </a:pPr>
            <a:r>
              <a:rPr lang="en-US" dirty="0"/>
              <a:t>VRRP offers these redundancy features:</a:t>
            </a:r>
          </a:p>
          <a:p>
            <a:pPr lvl="1">
              <a:lnSpc>
                <a:spcPct val="100000"/>
              </a:lnSpc>
            </a:pPr>
            <a:r>
              <a:rPr lang="en-US" dirty="0"/>
              <a:t>VRRP provides redundancy for the real IP address of a router or for a virtual IP address shared among the VRRP group members.</a:t>
            </a:r>
          </a:p>
          <a:p>
            <a:pPr lvl="1">
              <a:lnSpc>
                <a:spcPct val="100000"/>
              </a:lnSpc>
            </a:pPr>
            <a:r>
              <a:rPr lang="en-US" dirty="0"/>
              <a:t>If a real IP address is used, the router with that address becomes the master. </a:t>
            </a:r>
          </a:p>
          <a:p>
            <a:pPr lvl="1">
              <a:lnSpc>
                <a:spcPct val="100000"/>
              </a:lnSpc>
            </a:pPr>
            <a:r>
              <a:rPr lang="en-US" dirty="0"/>
              <a:t>If a virtual IP address is used, the master is the router with the highest priority.</a:t>
            </a:r>
          </a:p>
          <a:p>
            <a:pPr lvl="1">
              <a:lnSpc>
                <a:spcPct val="100000"/>
              </a:lnSpc>
            </a:pPr>
            <a:r>
              <a:rPr lang="en-US" dirty="0"/>
              <a:t>A VRRP group has one master router and one or more backup routers. </a:t>
            </a:r>
          </a:p>
          <a:p>
            <a:pPr lvl="1">
              <a:lnSpc>
                <a:spcPct val="100000"/>
              </a:lnSpc>
            </a:pPr>
            <a:r>
              <a:rPr lang="en-US" dirty="0"/>
              <a:t>The master router uses VRRP messages to inform group members that it is the master.</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46</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47</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r>
              <a:rPr lang="en-US" dirty="0"/>
              <a:t>Given that the IP address of the VRRP group is that of a physical interface on one of the group members, the router owning that address will be the master in the group. </a:t>
            </a:r>
          </a:p>
          <a:p>
            <a:pPr>
              <a:lnSpc>
                <a:spcPct val="100000"/>
              </a:lnSpc>
            </a:pPr>
            <a:r>
              <a:rPr lang="en-US" dirty="0"/>
              <a:t>Its priority is set to 255. Backup router priority values can range from 1 to 254; the default value is 100. </a:t>
            </a:r>
          </a:p>
          <a:p>
            <a:pPr>
              <a:lnSpc>
                <a:spcPct val="100000"/>
              </a:lnSpc>
            </a:pPr>
            <a:r>
              <a:rPr lang="en-US" dirty="0"/>
              <a:t>The priority value zero has special meaning, indicating that the current master has stopped participating in VRRP. </a:t>
            </a:r>
          </a:p>
          <a:p>
            <a:pPr>
              <a:lnSpc>
                <a:spcPct val="100000"/>
              </a:lnSpc>
            </a:pPr>
            <a:r>
              <a:rPr lang="en-US" dirty="0"/>
              <a:t>This setting is used to trigger backup routers to quickly transition to the master without having to wait for the current master to time out.</a:t>
            </a:r>
          </a:p>
          <a:p>
            <a:pPr>
              <a:lnSpc>
                <a:spcPct val="100000"/>
              </a:lnSpc>
            </a:pPr>
            <a:r>
              <a:rPr lang="en-US" dirty="0"/>
              <a:t>With VRRP, only the master sends advertisements (the equivalent of HSRP hellos). </a:t>
            </a:r>
          </a:p>
          <a:p>
            <a:pPr>
              <a:lnSpc>
                <a:spcPct val="100000"/>
              </a:lnSpc>
            </a:pPr>
            <a:r>
              <a:rPr lang="en-US" dirty="0"/>
              <a:t>The master sends the advertisement on multicast 224.0.0.18 protocol number 112 on a default interval of 1 second.</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48</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lnSpcReduction="10000"/>
          </a:bodyPr>
          <a:lstStyle/>
          <a:p>
            <a:pPr>
              <a:lnSpc>
                <a:spcPct val="120000"/>
              </a:lnSpc>
            </a:pPr>
            <a:r>
              <a:rPr lang="en-US" dirty="0"/>
              <a:t>The dynamic failover, when the active (master) becomes unavailable, uses three timers within VRRP: the advertisement interval, the master down interval, and the skew time:</a:t>
            </a:r>
          </a:p>
          <a:p>
            <a:pPr>
              <a:lnSpc>
                <a:spcPct val="120000"/>
              </a:lnSpc>
            </a:pPr>
            <a:r>
              <a:rPr lang="en-US" dirty="0"/>
              <a:t>The advertisement interval is the time interval between advertisements (in seconds). The default interval is 1 second.</a:t>
            </a:r>
          </a:p>
          <a:p>
            <a:pPr>
              <a:lnSpc>
                <a:spcPct val="120000"/>
              </a:lnSpc>
            </a:pPr>
            <a:r>
              <a:rPr lang="en-US" dirty="0"/>
              <a:t>The master down interval is the time interval for backup to declare the master down (in seconds). </a:t>
            </a:r>
          </a:p>
          <a:p>
            <a:pPr>
              <a:lnSpc>
                <a:spcPct val="120000"/>
              </a:lnSpc>
            </a:pPr>
            <a:r>
              <a:rPr lang="en-US" dirty="0"/>
              <a:t>The default is 3 x advertisement interval + skew time.</a:t>
            </a:r>
          </a:p>
          <a:p>
            <a:pPr>
              <a:lnSpc>
                <a:spcPct val="120000"/>
              </a:lnSpc>
            </a:pPr>
            <a:r>
              <a:rPr lang="en-US" dirty="0"/>
              <a:t>The skew time (256 – priority / 256) ms ensures that the backup router with the highest priority becomes the new master.</a:t>
            </a:r>
          </a:p>
          <a:p>
            <a:pPr>
              <a:lnSpc>
                <a:spcPct val="120000"/>
              </a:lnSpc>
            </a:pPr>
            <a:r>
              <a:rPr lang="en-US" dirty="0"/>
              <a:t>The table lists the steps involved in the VRRP transition for the scenario in the previous slide.</a:t>
            </a:r>
          </a:p>
          <a:p>
            <a:pPr>
              <a:lnSpc>
                <a:spcPct val="120000"/>
              </a:lnSpc>
            </a:pPr>
            <a:r>
              <a:rPr lang="en-US" b="1" dirty="0"/>
              <a:t>Note:</a:t>
            </a:r>
            <a:r>
              <a:rPr lang="en-US" dirty="0"/>
              <a:t> In the case of an orderly shutdown of the VRRP master, it sends an advertisement with a priority of 0. </a:t>
            </a:r>
          </a:p>
          <a:p>
            <a:pPr>
              <a:lnSpc>
                <a:spcPct val="120000"/>
              </a:lnSpc>
            </a:pPr>
            <a:r>
              <a:rPr lang="en-US" dirty="0"/>
              <a:t>This priority setting then triggers the backup router to take over quicker by waiting only the skew time instead of the master down interval. </a:t>
            </a:r>
          </a:p>
          <a:p>
            <a:pPr>
              <a:lnSpc>
                <a:spcPct val="120000"/>
              </a:lnSpc>
            </a:pPr>
            <a:r>
              <a:rPr lang="en-US" dirty="0"/>
              <a:t>Therefore, in the previous example, Router B would have waited only 0.2 seconds to transition to the master state.</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49</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20000"/>
              </a:lnSpc>
            </a:pPr>
            <a:r>
              <a:rPr lang="en-US" dirty="0"/>
              <a:t>Steps needed to configure VRRP.</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50</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r>
              <a:rPr lang="en-US" dirty="0"/>
              <a:t>This example illustrates a user configuring and verifying VRRP on Router A and Router B for the scenario.</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51</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r>
              <a:rPr lang="en-US" dirty="0"/>
              <a:t>This example illustrates a user configuring and verifying VRRP on Router A and Router B for the scenario.</a:t>
            </a:r>
          </a:p>
          <a:p>
            <a:pPr>
              <a:lnSpc>
                <a:spcPct val="100000"/>
              </a:lnSpc>
            </a:pPr>
            <a:r>
              <a:rPr lang="en-US" dirty="0"/>
              <a:t>A main difference between HSRP and VRRP is that in VRRP, the backup router does not send advertisements. </a:t>
            </a:r>
          </a:p>
          <a:p>
            <a:pPr>
              <a:lnSpc>
                <a:spcPct val="100000"/>
              </a:lnSpc>
            </a:pPr>
            <a:r>
              <a:rPr lang="en-US" dirty="0"/>
              <a:t>Therefore, as shown in the example, the VRRP master is not aware of the current backup router.</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52</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r>
              <a:rPr lang="en-US" dirty="0"/>
              <a:t>Hosts and servers in a subnet need a gateway to reach devices that are not in the same subnet. Because gateways perform a key role in operations of all devices, their availability is paramount. </a:t>
            </a:r>
          </a:p>
          <a:p>
            <a:pPr>
              <a:lnSpc>
                <a:spcPct val="100000"/>
              </a:lnSpc>
            </a:pPr>
            <a:r>
              <a:rPr lang="en-US" dirty="0"/>
              <a:t>Providing redundant gateways is one solution but to ensure that they operate in a way that provides redundancy and load balancing, they need be configured for first hop redundancy protocol such as HSRP, VRRP, and GLBP. </a:t>
            </a:r>
          </a:p>
          <a:p>
            <a:pPr>
              <a:lnSpc>
                <a:spcPct val="100000"/>
              </a:lnSpc>
            </a:pPr>
            <a:r>
              <a:rPr lang="en-US" dirty="0"/>
              <a:t>This section covers the alternatives to gateway protocols and then explains each of the first hop redundancy protocols in detail.</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56</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lnSpcReduction="10000"/>
          </a:bodyPr>
          <a:lstStyle/>
          <a:p>
            <a:pPr>
              <a:lnSpc>
                <a:spcPct val="100000"/>
              </a:lnSpc>
            </a:pPr>
            <a:r>
              <a:rPr lang="en-US" dirty="0"/>
              <a:t>Although HSRP and VRRP provide gateway resiliency for the standby members of the redundancy group, the upstream bandwidth is not used while the device is in standby mode.</a:t>
            </a:r>
          </a:p>
          <a:p>
            <a:pPr>
              <a:lnSpc>
                <a:spcPct val="100000"/>
              </a:lnSpc>
            </a:pPr>
            <a:r>
              <a:rPr lang="en-US" dirty="0"/>
              <a:t>Only the active router for HSRP and VRRP groups forwards traffic for the virtual MAC. </a:t>
            </a:r>
          </a:p>
          <a:p>
            <a:pPr>
              <a:lnSpc>
                <a:spcPct val="100000"/>
              </a:lnSpc>
            </a:pPr>
            <a:r>
              <a:rPr lang="en-US" dirty="0"/>
              <a:t>Resources associated with the standby router are not fully utilized. </a:t>
            </a:r>
          </a:p>
          <a:p>
            <a:pPr>
              <a:lnSpc>
                <a:spcPct val="100000"/>
              </a:lnSpc>
            </a:pPr>
            <a:r>
              <a:rPr lang="en-US" dirty="0"/>
              <a:t>Some load balancing can be accomplished with these protocols through the creation of multiple groups and through the assignment of multiple default gateways, but this configuration creates an administrative burden.</a:t>
            </a:r>
          </a:p>
          <a:p>
            <a:pPr>
              <a:lnSpc>
                <a:spcPct val="100000"/>
              </a:lnSpc>
            </a:pPr>
            <a:r>
              <a:rPr lang="en-US" dirty="0"/>
              <a:t>GLBP is a Cisco-proprietary solution created to enable automatic selection and simultaneous use of multiple available gateways in addition to automatic failover between those gateways. </a:t>
            </a:r>
          </a:p>
          <a:p>
            <a:pPr>
              <a:lnSpc>
                <a:spcPct val="100000"/>
              </a:lnSpc>
            </a:pPr>
            <a:r>
              <a:rPr lang="en-US" dirty="0"/>
              <a:t>Multiple routers share the load of frames that, from a client perspective, are sent to a single default gateway address.</a:t>
            </a:r>
          </a:p>
          <a:p>
            <a:pPr>
              <a:lnSpc>
                <a:spcPct val="100000"/>
              </a:lnSpc>
            </a:pPr>
            <a:r>
              <a:rPr lang="en-US" dirty="0"/>
              <a:t>With GLBP, resources can be fully utilized without the administrative burden of configuring multiple groups and managing multiple default gateway configurations, as is required with HSRP and VRRP. </a:t>
            </a:r>
          </a:p>
          <a:p>
            <a:pPr>
              <a:lnSpc>
                <a:spcPct val="100000"/>
              </a:lnSpc>
            </a:pPr>
            <a:r>
              <a:rPr lang="en-US" dirty="0"/>
              <a:t>HSRP is typically used in Cisco networks as usually there are only two gateways for any subnet. </a:t>
            </a:r>
          </a:p>
          <a:p>
            <a:pPr>
              <a:lnSpc>
                <a:spcPct val="100000"/>
              </a:lnSpc>
            </a:pPr>
            <a:r>
              <a:rPr lang="en-US" dirty="0"/>
              <a:t>GLBP can be used if more than two gateways exist for subnets to load share across the gateways.</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57</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r>
              <a:rPr lang="en-US" dirty="0"/>
              <a:t>First hop redundancy protocols such as HSRP and VRRP provide default gateway redundancy with one router acting as the active gateway router with one or more other routers held in standby mode. </a:t>
            </a:r>
          </a:p>
          <a:p>
            <a:pPr>
              <a:lnSpc>
                <a:spcPct val="100000"/>
              </a:lnSpc>
            </a:pPr>
            <a:r>
              <a:rPr lang="en-US" dirty="0"/>
              <a:t>GLBP enables all available gateway routers to load share and be active at the same time</a:t>
            </a:r>
            <a:r>
              <a:rPr lang="en-US"/>
              <a:t>. </a:t>
            </a: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r>
              <a:rPr lang="en-US" dirty="0"/>
              <a:t>Router A is acting as the AVG. Router A has assigned virtual MAC </a:t>
            </a:r>
            <a:r>
              <a:rPr lang="en-US" dirty="0" err="1"/>
              <a:t>0007.b400.0101</a:t>
            </a:r>
            <a:r>
              <a:rPr lang="en-US" dirty="0"/>
              <a:t> to itself.</a:t>
            </a:r>
          </a:p>
          <a:p>
            <a:pPr>
              <a:lnSpc>
                <a:spcPct val="100000"/>
              </a:lnSpc>
            </a:pPr>
            <a:r>
              <a:rPr lang="en-US" dirty="0"/>
              <a:t>Router B is acting as AVF for the virtual MAC </a:t>
            </a:r>
            <a:r>
              <a:rPr lang="en-US" dirty="0" err="1"/>
              <a:t>0007.b400.0102</a:t>
            </a:r>
            <a:r>
              <a:rPr lang="en-US" dirty="0"/>
              <a:t> assigned to it by Router A. </a:t>
            </a:r>
          </a:p>
          <a:p>
            <a:pPr>
              <a:lnSpc>
                <a:spcPct val="100000"/>
              </a:lnSpc>
            </a:pPr>
            <a:r>
              <a:rPr lang="en-US" dirty="0"/>
              <a:t>Client 1 default gateway is Router A.</a:t>
            </a:r>
          </a:p>
          <a:p>
            <a:pPr>
              <a:lnSpc>
                <a:spcPct val="100000"/>
              </a:lnSpc>
            </a:pPr>
            <a:r>
              <a:rPr lang="en-US" dirty="0"/>
              <a:t>Client 2 default gateway is Router B based on the virtual MAC assignment.</a:t>
            </a:r>
          </a:p>
          <a:p>
            <a:pPr>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58</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r>
              <a:rPr lang="en-US" dirty="0"/>
              <a:t>GLBP active virtual gateway (AVG):Members of a GLBP group elect one gateway to be the AVG for that group. </a:t>
            </a:r>
          </a:p>
          <a:p>
            <a:pPr>
              <a:lnSpc>
                <a:spcPct val="100000"/>
              </a:lnSpc>
            </a:pPr>
            <a:r>
              <a:rPr lang="en-US" dirty="0"/>
              <a:t>Other group members provide backup for the AVG if the AVG becomes unavailable. </a:t>
            </a:r>
          </a:p>
          <a:p>
            <a:pPr>
              <a:lnSpc>
                <a:spcPct val="100000"/>
              </a:lnSpc>
            </a:pPr>
            <a:r>
              <a:rPr lang="en-US" dirty="0"/>
              <a:t>The AVG assigns a virtual MAC address to each member of the GLBP group.</a:t>
            </a:r>
          </a:p>
          <a:p>
            <a:pPr>
              <a:lnSpc>
                <a:spcPct val="100000"/>
              </a:lnSpc>
            </a:pPr>
            <a:r>
              <a:rPr lang="en-US" dirty="0"/>
              <a:t>GLBP active virtual forwarder (AVF): Each gateway assumes responsibility for forwarding packets that are sent to the virtual MAC address assigned to that gateway by the AVG. </a:t>
            </a:r>
          </a:p>
          <a:p>
            <a:pPr>
              <a:lnSpc>
                <a:spcPct val="100000"/>
              </a:lnSpc>
            </a:pPr>
            <a:r>
              <a:rPr lang="en-US" dirty="0"/>
              <a:t>These gateways are known as AVFs for their virtual MAC address.</a:t>
            </a:r>
          </a:p>
          <a:p>
            <a:pPr>
              <a:lnSpc>
                <a:spcPct val="100000"/>
              </a:lnSpc>
            </a:pPr>
            <a:r>
              <a:rPr lang="en-US" dirty="0"/>
              <a:t>GLBP communication: GLBP members communicate between each other through hello messages sent every 3 seconds to the multicast address 224.0.0.102, User </a:t>
            </a:r>
            <a:r>
              <a:rPr lang="pt-BR" dirty="0"/>
              <a:t>Datagram Protocol (UDP) port 3222</a:t>
            </a: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59</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20000"/>
              </a:lnSpc>
            </a:pPr>
            <a:r>
              <a:rPr lang="en-US" dirty="0"/>
              <a:t>GLBP provides upstream load sharing by utilizing the redundant uplinks simultaneously. </a:t>
            </a:r>
          </a:p>
          <a:p>
            <a:pPr>
              <a:lnSpc>
                <a:spcPct val="120000"/>
              </a:lnSpc>
            </a:pPr>
            <a:r>
              <a:rPr lang="en-US" dirty="0"/>
              <a:t>It uses link capacity efficiently, thus providing peak-load traffic coverage. </a:t>
            </a:r>
          </a:p>
          <a:p>
            <a:pPr>
              <a:lnSpc>
                <a:spcPct val="120000"/>
              </a:lnSpc>
            </a:pPr>
            <a:r>
              <a:rPr lang="en-US" dirty="0"/>
              <a:t>By making use of multiple available paths upstream from the routers or Layer 3 switches running GLBP, output queues may also be reduced.</a:t>
            </a:r>
          </a:p>
          <a:p>
            <a:pPr>
              <a:lnSpc>
                <a:spcPct val="120000"/>
              </a:lnSpc>
            </a:pPr>
            <a:r>
              <a:rPr lang="en-US" dirty="0"/>
              <a:t>Only a single path is used with HSRP or VRRP, while others are idle, unless multiple groups and gateways are configured. </a:t>
            </a:r>
          </a:p>
          <a:p>
            <a:pPr>
              <a:lnSpc>
                <a:spcPct val="120000"/>
              </a:lnSpc>
            </a:pPr>
            <a:r>
              <a:rPr lang="en-US" dirty="0"/>
              <a:t>The single path may encounter higher output queue rates during peak times, which leads to lower performance from higher jitter rates. </a:t>
            </a:r>
          </a:p>
          <a:p>
            <a:pPr>
              <a:lnSpc>
                <a:spcPct val="120000"/>
              </a:lnSpc>
            </a:pPr>
            <a:r>
              <a:rPr lang="en-US" dirty="0"/>
              <a:t>The impact of jitter is lessened and overall performance is increased because more upstream bandwidth is available, and additional upstream paths are used.</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60</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fontScale="92500"/>
          </a:bodyPr>
          <a:lstStyle/>
          <a:p>
            <a:pPr>
              <a:lnSpc>
                <a:spcPct val="120000"/>
              </a:lnSpc>
            </a:pPr>
            <a:r>
              <a:rPr lang="en-US" dirty="0"/>
              <a:t>GLBP allows automatic selection and simultaneous use of all available gateways in the group. </a:t>
            </a:r>
          </a:p>
          <a:p>
            <a:pPr>
              <a:lnSpc>
                <a:spcPct val="120000"/>
              </a:lnSpc>
            </a:pPr>
            <a:r>
              <a:rPr lang="en-US" dirty="0"/>
              <a:t>The members of a GLBP group elect one gateway to be the AVG for that group. </a:t>
            </a:r>
          </a:p>
          <a:p>
            <a:pPr>
              <a:lnSpc>
                <a:spcPct val="120000"/>
              </a:lnSpc>
            </a:pPr>
            <a:r>
              <a:rPr lang="en-US" dirty="0"/>
              <a:t>Other members of the group provide backup for the AVG if it becomes unavailable. </a:t>
            </a:r>
          </a:p>
          <a:p>
            <a:pPr>
              <a:lnSpc>
                <a:spcPct val="120000"/>
              </a:lnSpc>
            </a:pPr>
            <a:r>
              <a:rPr lang="en-US" dirty="0"/>
              <a:t>The AVG assigns a virtual MAC address to each member of the GLBP group. </a:t>
            </a:r>
          </a:p>
          <a:p>
            <a:pPr>
              <a:lnSpc>
                <a:spcPct val="120000"/>
              </a:lnSpc>
            </a:pPr>
            <a:r>
              <a:rPr lang="en-US" dirty="0"/>
              <a:t>All routers become AVFs for frames addressed to that virtual MAC address. </a:t>
            </a:r>
          </a:p>
          <a:p>
            <a:pPr>
              <a:lnSpc>
                <a:spcPct val="120000"/>
              </a:lnSpc>
            </a:pPr>
            <a:r>
              <a:rPr lang="en-US" dirty="0"/>
              <a:t>As clients send Address Resolution Protocol (ARP) requests for the address of the default gateway, the AVG sends these virtual MAC addresses in the ARP replies. </a:t>
            </a:r>
          </a:p>
          <a:p>
            <a:pPr>
              <a:lnSpc>
                <a:spcPct val="120000"/>
              </a:lnSpc>
            </a:pPr>
            <a:r>
              <a:rPr lang="en-US" dirty="0"/>
              <a:t>A GLBP group can have up to four group members.</a:t>
            </a:r>
          </a:p>
          <a:p>
            <a:pPr>
              <a:lnSpc>
                <a:spcPct val="120000"/>
              </a:lnSpc>
            </a:pPr>
            <a:r>
              <a:rPr lang="en-US" dirty="0"/>
              <a:t>GLBP automatically manages the virtual MAC address assignment, determines who handles the forwarding, and ensures that each station has a forwarding path if failures to gateways or tracked interfaces occur. </a:t>
            </a:r>
          </a:p>
          <a:p>
            <a:pPr>
              <a:lnSpc>
                <a:spcPct val="120000"/>
              </a:lnSpc>
            </a:pPr>
            <a:r>
              <a:rPr lang="en-US" dirty="0"/>
              <a:t>If failures occur, the load-balancing ratio is adjusted among the remaining AVFs so that resources are used in the most efficient way. </a:t>
            </a:r>
          </a:p>
          <a:p>
            <a:pPr>
              <a:lnSpc>
                <a:spcPct val="12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61</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2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62</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2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63</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2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64</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fontScale="92500"/>
          </a:bodyPr>
          <a:lstStyle/>
          <a:p>
            <a:pPr>
              <a:lnSpc>
                <a:spcPct val="120000"/>
              </a:lnSpc>
            </a:pPr>
            <a:r>
              <a:rPr lang="en-US" dirty="0"/>
              <a:t>GLBP weighting determines whether a router can act as a virtual forwarder. </a:t>
            </a:r>
          </a:p>
          <a:p>
            <a:pPr>
              <a:lnSpc>
                <a:spcPct val="120000"/>
              </a:lnSpc>
            </a:pPr>
            <a:r>
              <a:rPr lang="en-US" dirty="0"/>
              <a:t>Initial weighting values can be set and optional thresholds specified. </a:t>
            </a:r>
          </a:p>
          <a:p>
            <a:pPr>
              <a:lnSpc>
                <a:spcPct val="120000"/>
              </a:lnSpc>
            </a:pPr>
            <a:r>
              <a:rPr lang="en-US" dirty="0"/>
              <a:t>Interface states can be tracked and a decrement value set to reduce the weighting value if the interface goes down. </a:t>
            </a:r>
          </a:p>
          <a:p>
            <a:pPr>
              <a:lnSpc>
                <a:spcPct val="120000"/>
              </a:lnSpc>
            </a:pPr>
            <a:r>
              <a:rPr lang="en-US" dirty="0"/>
              <a:t>When the GLBP router weighting drops below a specified value, the router will no longer be an active virtual forwarder. </a:t>
            </a:r>
          </a:p>
          <a:p>
            <a:pPr>
              <a:lnSpc>
                <a:spcPct val="120000"/>
              </a:lnSpc>
            </a:pPr>
            <a:r>
              <a:rPr lang="en-US" dirty="0"/>
              <a:t>When the weighting rises above a specified value, the router can resume its role as an active virtual forwarder.</a:t>
            </a:r>
          </a:p>
          <a:p>
            <a:pPr>
              <a:lnSpc>
                <a:spcPct val="120000"/>
              </a:lnSpc>
            </a:pPr>
            <a:r>
              <a:rPr lang="en-US" dirty="0"/>
              <a:t>The GLBP weighting mechanism is different from HSRP or VRRP. With HSRP and VRRP, one single threshold is defined. </a:t>
            </a:r>
          </a:p>
          <a:p>
            <a:pPr>
              <a:lnSpc>
                <a:spcPct val="120000"/>
              </a:lnSpc>
            </a:pPr>
            <a:r>
              <a:rPr lang="en-US" dirty="0"/>
              <a:t>If the router priority (or weight) falls below the </a:t>
            </a:r>
            <a:r>
              <a:rPr lang="en-US" dirty="0" err="1"/>
              <a:t>threshold,the</a:t>
            </a:r>
            <a:r>
              <a:rPr lang="en-US" dirty="0"/>
              <a:t> router loses its active state. As soon as the router weight (or priority) exceeds the threshold, the router regains its active state. </a:t>
            </a:r>
          </a:p>
          <a:p>
            <a:pPr>
              <a:lnSpc>
                <a:spcPct val="120000"/>
              </a:lnSpc>
            </a:pPr>
            <a:r>
              <a:rPr lang="en-US" dirty="0"/>
              <a:t>With GLBP, two thresholds are defined: one lower threshold that applies when the router loses weight, and one upper threshold that applies when the router regains weight. </a:t>
            </a:r>
          </a:p>
          <a:p>
            <a:pPr>
              <a:lnSpc>
                <a:spcPct val="120000"/>
              </a:lnSpc>
            </a:pPr>
            <a:r>
              <a:rPr lang="en-US" dirty="0"/>
              <a:t>This double threshold mechanism enables more flexibility than the single threshold system.</a:t>
            </a:r>
          </a:p>
          <a:p>
            <a:pPr>
              <a:lnSpc>
                <a:spcPct val="12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65</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charset="0"/>
                <a:ea typeface="+mn-ea"/>
                <a:cs typeface="+mn-cs"/>
              </a:rPr>
              <a:t>If load balancing is configured as round-robin, then, as long as both S1 and S2 are eligible to forward, traffic will be about 50:50 between both first hops.</a:t>
            </a:r>
            <a:endParaRPr lang="pt-PT"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69</a:t>
            </a:fld>
            <a:endParaRPr lang="en-US" dirty="0"/>
          </a:p>
        </p:txBody>
      </p:sp>
    </p:spTree>
    <p:extLst>
      <p:ext uri="{BB962C8B-B14F-4D97-AF65-F5344CB8AC3E}">
        <p14:creationId xmlns:p14="http://schemas.microsoft.com/office/powerpoint/2010/main" val="6665181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70</a:t>
            </a:fld>
            <a:endParaRPr lang="en-US" dirty="0"/>
          </a:p>
        </p:txBody>
      </p:sp>
    </p:spTree>
    <p:extLst>
      <p:ext uri="{BB962C8B-B14F-4D97-AF65-F5344CB8AC3E}">
        <p14:creationId xmlns:p14="http://schemas.microsoft.com/office/powerpoint/2010/main" val="3490917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4814" y="4677391"/>
            <a:ext cx="5660383" cy="4543413"/>
          </a:xfrm>
          <a:noFill/>
          <a:ln w="9525">
            <a:noFill/>
            <a:miter lim="800000"/>
            <a:headEnd/>
            <a:tailEnd/>
          </a:ln>
          <a:effectLst/>
        </p:spPr>
        <p:txBody>
          <a:bodyPr vert="horz" wrap="square" lIns="95667" tIns="50185" rIns="95667" bIns="50185" numCol="1" anchor="t" anchorCtr="0" compatLnSpc="1">
            <a:prstTxWarp prst="textNoShape">
              <a:avLst/>
            </a:prstTxWarp>
            <a:normAutofit fontScale="92500" lnSpcReduction="20000"/>
          </a:bodyPr>
          <a:lstStyle/>
          <a:p>
            <a:pPr>
              <a:lnSpc>
                <a:spcPct val="100000"/>
              </a:lnSpc>
            </a:pPr>
            <a:r>
              <a:rPr lang="en-US" dirty="0"/>
              <a:t>Before default gateway was supported on most IP clients, networks were relying on the proxy ARP feature to reach IP devices outside the IP client subnet. </a:t>
            </a:r>
          </a:p>
          <a:p>
            <a:pPr>
              <a:lnSpc>
                <a:spcPct val="100000"/>
              </a:lnSpc>
            </a:pPr>
            <a:r>
              <a:rPr lang="en-US" dirty="0"/>
              <a:t>Cisco IOS Software ran proxy ARP to enable hosts that had no knowledge of routing options to obtain the MAC address of a gateway that can forward packets off the local subnet. </a:t>
            </a:r>
          </a:p>
          <a:p>
            <a:pPr>
              <a:lnSpc>
                <a:spcPct val="100000"/>
              </a:lnSpc>
            </a:pPr>
            <a:r>
              <a:rPr lang="en-US" dirty="0"/>
              <a:t>In the figure, if the proxy ARP router receives an ARP request for an IP address that it knows is not on the same interface as the request sender, it generates an ARP reply packet giving its own local MAC address as the destination MAC address of the IP address being resolved. </a:t>
            </a:r>
          </a:p>
          <a:p>
            <a:pPr>
              <a:lnSpc>
                <a:spcPct val="100000"/>
              </a:lnSpc>
            </a:pPr>
            <a:r>
              <a:rPr lang="en-US" dirty="0"/>
              <a:t>The host that sent the ARP request sends all packets destined for the resolved IP address to the MAC address of the router. </a:t>
            </a:r>
          </a:p>
          <a:p>
            <a:pPr>
              <a:lnSpc>
                <a:spcPct val="100000"/>
              </a:lnSpc>
            </a:pPr>
            <a:r>
              <a:rPr lang="en-US" dirty="0"/>
              <a:t>The router then forwards the packets toward the intended host. Proxy ARP is enabled by default.</a:t>
            </a:r>
          </a:p>
          <a:p>
            <a:pPr>
              <a:lnSpc>
                <a:spcPct val="100000"/>
              </a:lnSpc>
            </a:pPr>
            <a:r>
              <a:rPr lang="en-US" dirty="0"/>
              <a:t>With proxy ARP, the end-user station behaves as if the destination device were connected to its own network segment. </a:t>
            </a:r>
          </a:p>
          <a:p>
            <a:pPr>
              <a:lnSpc>
                <a:spcPct val="100000"/>
              </a:lnSpc>
            </a:pPr>
            <a:r>
              <a:rPr lang="en-US" dirty="0"/>
              <a:t>If the responsible router fails, the source end station continues to send packets for that IP destination to the MAC address of the failed router, and the packets are discarded.</a:t>
            </a:r>
          </a:p>
          <a:p>
            <a:pPr>
              <a:lnSpc>
                <a:spcPct val="100000"/>
              </a:lnSpc>
            </a:pPr>
            <a:r>
              <a:rPr lang="en-US" dirty="0"/>
              <a:t>Eventually, the proxy ARP MAC address will age out of the workstation’s ARP cache. </a:t>
            </a:r>
          </a:p>
          <a:p>
            <a:pPr>
              <a:lnSpc>
                <a:spcPct val="100000"/>
              </a:lnSpc>
            </a:pPr>
            <a:r>
              <a:rPr lang="en-US" dirty="0"/>
              <a:t>The workstation might eventually acquire the address of another proxy ARP failover router, but the workstation cannot send packets off the local segment during this failover time.</a:t>
            </a:r>
          </a:p>
          <a:p>
            <a:pPr>
              <a:lnSpc>
                <a:spcPct val="100000"/>
              </a:lnSpc>
            </a:pPr>
            <a:r>
              <a:rPr lang="en-US" dirty="0"/>
              <a:t>For further information on proxy ARP:</a:t>
            </a:r>
          </a:p>
          <a:p>
            <a:pPr lvl="1">
              <a:lnSpc>
                <a:spcPct val="100000"/>
              </a:lnSpc>
            </a:pPr>
            <a:r>
              <a:rPr lang="en-US" dirty="0"/>
              <a:t>RFC 1027, “Using ARP to Implement Transparent Subnet Gateways.”</a:t>
            </a:r>
          </a:p>
          <a:p>
            <a:pPr marL="482600" marR="0" lvl="1" indent="-112713" algn="l" defTabSz="1020763" rtl="0" eaLnBrk="0" fontAlgn="base" latinLnBrk="0" hangingPunct="0">
              <a:lnSpc>
                <a:spcPct val="100000"/>
              </a:lnSpc>
              <a:spcBef>
                <a:spcPct val="50000"/>
              </a:spcBef>
              <a:spcAft>
                <a:spcPct val="0"/>
              </a:spcAft>
              <a:buClrTx/>
              <a:buSzPct val="100000"/>
              <a:buFontTx/>
              <a:buChar char="•"/>
              <a:tabLst/>
              <a:defRPr/>
            </a:pPr>
            <a:r>
              <a:rPr lang="en-US" sz="1200" u="none" strike="noStrike" kern="1200" dirty="0">
                <a:solidFill>
                  <a:schemeClr val="accent4"/>
                </a:solidFill>
                <a:latin typeface="Arial" charset="0"/>
                <a:ea typeface="+mn-ea"/>
                <a:cs typeface="+mn-cs"/>
              </a:rPr>
              <a:t>http://www.ciscosystems.com/en/US/tech/tk648/tk361/technologies_tech_note09186a0080094adb.shtml</a:t>
            </a:r>
            <a:endParaRPr lang="en-US" sz="1200" kern="1200" dirty="0">
              <a:solidFill>
                <a:schemeClr val="accent4"/>
              </a:solidFill>
              <a:latin typeface="Arial" charset="0"/>
              <a:ea typeface="+mn-ea"/>
              <a:cs typeface="+mn-cs"/>
            </a:endParaRPr>
          </a:p>
          <a:p>
            <a:pPr>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7</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20000"/>
              </a:lnSpc>
            </a:pPr>
            <a:r>
              <a:rPr lang="en-US" dirty="0"/>
              <a:t>Steps needed to configure GLBP.</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71</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20000"/>
              </a:lnSpc>
            </a:pPr>
            <a:r>
              <a:rPr lang="en-US" dirty="0"/>
              <a:t>The figure depicts a topology in which STP has blocked one of the access uplinks, and this might result in a two-hop path at Layer 2 for upstream traffic when GLBP is configured at the distribution layer. </a:t>
            </a:r>
          </a:p>
          <a:p>
            <a:pPr>
              <a:lnSpc>
                <a:spcPct val="120000"/>
              </a:lnSpc>
            </a:pPr>
            <a:r>
              <a:rPr lang="en-US" dirty="0"/>
              <a:t>In the example, Distribution A switch has a direct connection to the core and a redundant link to Distribution B. </a:t>
            </a:r>
          </a:p>
          <a:p>
            <a:pPr>
              <a:lnSpc>
                <a:spcPct val="120000"/>
              </a:lnSpc>
            </a:pPr>
            <a:r>
              <a:rPr lang="en-US" dirty="0"/>
              <a:t>Because of spanning-tree operations, the interface directly linking to the core is in blocking state.</a:t>
            </a:r>
          </a:p>
          <a:p>
            <a:pPr>
              <a:lnSpc>
                <a:spcPct val="12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72</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2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73</a:t>
            </a:fld>
            <a:endParaRPr lang="en-US" dirty="0"/>
          </a:p>
        </p:txBody>
      </p:sp>
    </p:spTree>
    <p:extLst>
      <p:ext uri="{BB962C8B-B14F-4D97-AF65-F5344CB8AC3E}">
        <p14:creationId xmlns:p14="http://schemas.microsoft.com/office/powerpoint/2010/main" val="24730306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2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74</a:t>
            </a:fld>
            <a:endParaRPr lang="en-US" dirty="0"/>
          </a:p>
        </p:txBody>
      </p:sp>
    </p:spTree>
    <p:extLst>
      <p:ext uri="{BB962C8B-B14F-4D97-AF65-F5344CB8AC3E}">
        <p14:creationId xmlns:p14="http://schemas.microsoft.com/office/powerpoint/2010/main" val="8151977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75</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xfrm>
            <a:off x="744687" y="4677391"/>
            <a:ext cx="5300511" cy="4543413"/>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5667" tIns="50185" rIns="95667" bIns="50185" numCol="1" anchor="t" anchorCtr="0" compatLnSpc="1">
            <a:prstTxWarp prst="textNoShape">
              <a:avLst/>
            </a:prstTxWarp>
            <a:normAutofit/>
          </a:bodyPr>
          <a:lstStyle/>
          <a:p>
            <a:pPr>
              <a:lnSpc>
                <a:spcPct val="100000"/>
              </a:lnSpc>
              <a:buFontTx/>
              <a:buChar char="•"/>
            </a:pPr>
            <a:endParaRPr lang="en-US" dirty="0"/>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03288" eaLnBrk="0" hangingPunct="0">
              <a:lnSpc>
                <a:spcPct val="90000"/>
              </a:lnSpc>
              <a:defRPr sz="2400">
                <a:solidFill>
                  <a:schemeClr val="tx1"/>
                </a:solidFill>
                <a:latin typeface="Arial" charset="0"/>
              </a:defRPr>
            </a:lvl1pPr>
            <a:lvl2pPr marL="742950" indent="-285750" algn="ctr" defTabSz="903288" eaLnBrk="0" hangingPunct="0">
              <a:lnSpc>
                <a:spcPct val="90000"/>
              </a:lnSpc>
              <a:defRPr sz="2400">
                <a:solidFill>
                  <a:schemeClr val="tx1"/>
                </a:solidFill>
                <a:latin typeface="Arial" charset="0"/>
              </a:defRPr>
            </a:lvl2pPr>
            <a:lvl3pPr marL="1143000" indent="-228600" algn="ctr" defTabSz="903288" eaLnBrk="0" hangingPunct="0">
              <a:lnSpc>
                <a:spcPct val="90000"/>
              </a:lnSpc>
              <a:defRPr sz="2400">
                <a:solidFill>
                  <a:schemeClr val="tx1"/>
                </a:solidFill>
                <a:latin typeface="Arial" charset="0"/>
              </a:defRPr>
            </a:lvl3pPr>
            <a:lvl4pPr marL="1600200" indent="-228600" algn="ctr" defTabSz="903288" eaLnBrk="0" hangingPunct="0">
              <a:lnSpc>
                <a:spcPct val="90000"/>
              </a:lnSpc>
              <a:defRPr sz="2400">
                <a:solidFill>
                  <a:schemeClr val="tx1"/>
                </a:solidFill>
                <a:latin typeface="Arial" charset="0"/>
              </a:defRPr>
            </a:lvl4pPr>
            <a:lvl5pPr marL="2057400" indent="-228600" algn="ctr" defTabSz="903288" eaLnBrk="0" hangingPunct="0">
              <a:lnSpc>
                <a:spcPct val="90000"/>
              </a:lnSpc>
              <a:defRPr sz="2400">
                <a:solidFill>
                  <a:schemeClr val="tx1"/>
                </a:solidFill>
                <a:latin typeface="Arial"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defRPr>
            </a:lvl9pPr>
          </a:lstStyle>
          <a:p>
            <a:pPr algn="r">
              <a:lnSpc>
                <a:spcPct val="100000"/>
              </a:lnSpc>
            </a:pPr>
            <a:fld id="{83D1C57B-CC36-473B-A351-2AAC96C0CE96}" type="slidenum">
              <a:rPr lang="en-US" sz="800" smtClean="0"/>
              <a:pPr algn="r">
                <a:lnSpc>
                  <a:spcPct val="100000"/>
                </a:lnSpc>
              </a:pPr>
              <a:t>76</a:t>
            </a:fld>
            <a:endParaRPr lang="en-US" sz="8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r>
              <a:rPr lang="en-US" dirty="0"/>
              <a:t>Now that a default gateway is configured on most devices, the Proxy ARP feature is not used anymore. </a:t>
            </a:r>
          </a:p>
          <a:p>
            <a:pPr>
              <a:lnSpc>
                <a:spcPct val="100000"/>
              </a:lnSpc>
            </a:pPr>
            <a:r>
              <a:rPr lang="en-US" dirty="0"/>
              <a:t>Nevertheless, each client receives only one default gateway; there is no means by which to configure a secondary gateway, even if a second route exists to carry packets off the local segment. </a:t>
            </a:r>
          </a:p>
          <a:p>
            <a:pPr>
              <a:lnSpc>
                <a:spcPct val="100000"/>
              </a:lnSpc>
            </a:pPr>
            <a:r>
              <a:rPr lang="en-US" dirty="0"/>
              <a:t>For example, primary and secondary paths between the building access </a:t>
            </a:r>
            <a:r>
              <a:rPr lang="en-US" dirty="0" err="1"/>
              <a:t>submodule</a:t>
            </a:r>
            <a:r>
              <a:rPr lang="en-US" dirty="0"/>
              <a:t> and the building distribution </a:t>
            </a:r>
            <a:r>
              <a:rPr lang="en-US" dirty="0" err="1"/>
              <a:t>submodule</a:t>
            </a:r>
            <a:r>
              <a:rPr lang="en-US" dirty="0"/>
              <a:t> provide continuous access if a link failure occurs at the building access layer. </a:t>
            </a:r>
          </a:p>
          <a:p>
            <a:pPr>
              <a:lnSpc>
                <a:spcPct val="100000"/>
              </a:lnSpc>
            </a:pPr>
            <a:r>
              <a:rPr lang="en-US" dirty="0"/>
              <a:t>Primary and secondary paths between the building distribution layer and the building core layer provide continuous operations should a link fail at the building distribution layer.</a:t>
            </a:r>
          </a:p>
          <a:p>
            <a:pPr>
              <a:lnSpc>
                <a:spcPct val="100000"/>
              </a:lnSpc>
            </a:pPr>
            <a:r>
              <a:rPr lang="en-US" dirty="0"/>
              <a:t>In the figure, Router A is responsible for routing packets to server (10.9.1.50). If Router A becomes unavailable, routing protocols can quickly and dynamically converge and determine that Router B will now transfer packets that would otherwise have gone through Router A. </a:t>
            </a:r>
          </a:p>
          <a:p>
            <a:pPr>
              <a:lnSpc>
                <a:spcPct val="100000"/>
              </a:lnSpc>
            </a:pPr>
            <a:r>
              <a:rPr lang="en-US" dirty="0"/>
              <a:t>Most workstations, servers, and printers, however, do not receive this dynamic routing information.</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8</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fontScale="92500"/>
          </a:bodyPr>
          <a:lstStyle/>
          <a:p>
            <a:pPr>
              <a:lnSpc>
                <a:spcPct val="100000"/>
              </a:lnSpc>
            </a:pPr>
            <a:r>
              <a:rPr lang="en-US" dirty="0"/>
              <a:t>HSRP is a redundancy protocol developed by Cisco to provide gateway redundancy without any additional configuration on the end devices in the subnet. </a:t>
            </a:r>
          </a:p>
          <a:p>
            <a:pPr>
              <a:lnSpc>
                <a:spcPct val="100000"/>
              </a:lnSpc>
            </a:pPr>
            <a:r>
              <a:rPr lang="en-US" dirty="0"/>
              <a:t>With HSRP configured between a set of routers, they work in concert to present the appearance of a single virtual router to the hosts on the LAN. By sharing an IP address and a MAC (Layer 2) address, two or more routers can act as a single virtual router.</a:t>
            </a:r>
          </a:p>
          <a:p>
            <a:pPr>
              <a:lnSpc>
                <a:spcPct val="100000"/>
              </a:lnSpc>
            </a:pPr>
            <a:r>
              <a:rPr lang="en-US" dirty="0"/>
              <a:t>The IP address of the virtual router will be configured as the default gateway for the workstations on a specific IP segment. </a:t>
            </a:r>
          </a:p>
          <a:p>
            <a:pPr>
              <a:lnSpc>
                <a:spcPct val="100000"/>
              </a:lnSpc>
            </a:pPr>
            <a:r>
              <a:rPr lang="en-US" dirty="0"/>
              <a:t>When frames are to be sent from the workstation to the default gateway, the workstation uses ARP to resolve the MAC address associated with the IP address of the default gateway. </a:t>
            </a:r>
          </a:p>
          <a:p>
            <a:pPr>
              <a:lnSpc>
                <a:spcPct val="100000"/>
              </a:lnSpc>
            </a:pPr>
            <a:r>
              <a:rPr lang="en-US" dirty="0"/>
              <a:t>The ARP resolution returns the MAC address of the virtual router. Frames sent to the MAC address of the virtual router can then be physically processed by the active router that is part of that virtual router group. </a:t>
            </a:r>
          </a:p>
          <a:p>
            <a:pPr>
              <a:lnSpc>
                <a:spcPct val="100000"/>
              </a:lnSpc>
            </a:pPr>
            <a:r>
              <a:rPr lang="en-US" dirty="0"/>
              <a:t>The physical router that forwards this traffic is transparent to the end stations. </a:t>
            </a:r>
          </a:p>
          <a:p>
            <a:pPr>
              <a:lnSpc>
                <a:spcPct val="100000"/>
              </a:lnSpc>
            </a:pPr>
            <a:r>
              <a:rPr lang="en-US" dirty="0"/>
              <a:t>HSRP provides the mechanism for determining which router should take the active role in forwarding traffic. </a:t>
            </a:r>
          </a:p>
          <a:p>
            <a:pPr>
              <a:lnSpc>
                <a:spcPct val="100000"/>
              </a:lnSpc>
            </a:pPr>
            <a:r>
              <a:rPr lang="en-US" dirty="0"/>
              <a:t>HSRP also has a mechanism to determine when that active role must be taken over by a standby router. </a:t>
            </a:r>
          </a:p>
          <a:p>
            <a:pPr>
              <a:lnSpc>
                <a:spcPct val="100000"/>
              </a:lnSpc>
            </a:pPr>
            <a:r>
              <a:rPr lang="en-US" dirty="0"/>
              <a:t>The transition from one forwarding router to another is transparent to the end devices.</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a:bodyPr>
          <a:lstStyle/>
          <a:p>
            <a:pPr>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10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noFill/>
          <a:ln w="9525">
            <a:noFill/>
            <a:miter lim="800000"/>
            <a:headEnd/>
            <a:tailEnd/>
          </a:ln>
          <a:effectLst/>
        </p:spPr>
        <p:txBody>
          <a:bodyPr vert="horz" wrap="square" lIns="95667" tIns="50185" rIns="95667" bIns="50185" numCol="1" anchor="t" anchorCtr="0" compatLnSpc="1">
            <a:prstTxWarp prst="textNoShape">
              <a:avLst/>
            </a:prstTxWarp>
            <a:normAutofit fontScale="85000" lnSpcReduction="20000"/>
          </a:bodyPr>
          <a:lstStyle/>
          <a:p>
            <a:pPr>
              <a:lnSpc>
                <a:spcPct val="100000"/>
              </a:lnSpc>
            </a:pPr>
            <a:r>
              <a:rPr lang="en-US" b="1" dirty="0"/>
              <a:t>Virtual</a:t>
            </a:r>
            <a:r>
              <a:rPr lang="en-US" dirty="0"/>
              <a:t> </a:t>
            </a:r>
            <a:r>
              <a:rPr lang="en-US" b="1" dirty="0"/>
              <a:t>router</a:t>
            </a:r>
            <a:r>
              <a:rPr lang="en-US" dirty="0"/>
              <a:t>: An IP and MAC address pair that end devices have configured as their default gateway. </a:t>
            </a:r>
          </a:p>
          <a:p>
            <a:pPr>
              <a:lnSpc>
                <a:spcPct val="100000"/>
              </a:lnSpc>
            </a:pPr>
            <a:r>
              <a:rPr lang="en-US" dirty="0"/>
              <a:t>The active router processes all packets and frames sent to the virtual router address. </a:t>
            </a:r>
          </a:p>
          <a:p>
            <a:pPr>
              <a:lnSpc>
                <a:spcPct val="100000"/>
              </a:lnSpc>
            </a:pPr>
            <a:r>
              <a:rPr lang="en-US" dirty="0"/>
              <a:t>The virtual router processes no physical frames. There is one virtual router in an HSRP group.</a:t>
            </a:r>
          </a:p>
          <a:p>
            <a:pPr>
              <a:lnSpc>
                <a:spcPct val="100000"/>
              </a:lnSpc>
            </a:pPr>
            <a:endParaRPr lang="en-US" dirty="0"/>
          </a:p>
          <a:p>
            <a:pPr>
              <a:lnSpc>
                <a:spcPct val="100000"/>
              </a:lnSpc>
            </a:pPr>
            <a:r>
              <a:rPr lang="en-US" b="1" dirty="0"/>
              <a:t>Active</a:t>
            </a:r>
            <a:r>
              <a:rPr lang="en-US" dirty="0"/>
              <a:t> </a:t>
            </a:r>
            <a:r>
              <a:rPr lang="en-US" b="1" dirty="0"/>
              <a:t>router</a:t>
            </a:r>
            <a:r>
              <a:rPr lang="en-US" dirty="0"/>
              <a:t>: Within an HSRP group, one router is elected to be the active router. </a:t>
            </a:r>
          </a:p>
          <a:p>
            <a:pPr>
              <a:lnSpc>
                <a:spcPct val="100000"/>
              </a:lnSpc>
            </a:pPr>
            <a:r>
              <a:rPr lang="en-US" dirty="0"/>
              <a:t>The active router physically forwards packets sent to the MAC address of the virtual router. </a:t>
            </a:r>
          </a:p>
          <a:p>
            <a:pPr>
              <a:lnSpc>
                <a:spcPct val="100000"/>
              </a:lnSpc>
            </a:pPr>
            <a:r>
              <a:rPr lang="en-US" dirty="0"/>
              <a:t>There is one active router in an HSRP group.</a:t>
            </a:r>
          </a:p>
          <a:p>
            <a:pPr>
              <a:lnSpc>
                <a:spcPct val="100000"/>
              </a:lnSpc>
            </a:pPr>
            <a:r>
              <a:rPr lang="en-US" dirty="0"/>
              <a:t>The active router responds to traffic for the virtual router. </a:t>
            </a:r>
          </a:p>
          <a:p>
            <a:pPr>
              <a:lnSpc>
                <a:spcPct val="100000"/>
              </a:lnSpc>
            </a:pPr>
            <a:r>
              <a:rPr lang="en-US" dirty="0"/>
              <a:t>If an end station sends a packet to the virtual router MAC address, the active router receives and processes that packet. </a:t>
            </a:r>
          </a:p>
          <a:p>
            <a:pPr>
              <a:lnSpc>
                <a:spcPct val="100000"/>
              </a:lnSpc>
            </a:pPr>
            <a:r>
              <a:rPr lang="en-US" dirty="0"/>
              <a:t>If an end station sends an ARP request with the virtual router IP address, the active router replies with the virtual router MAC address.</a:t>
            </a:r>
          </a:p>
          <a:p>
            <a:pPr>
              <a:lnSpc>
                <a:spcPct val="100000"/>
              </a:lnSpc>
            </a:pPr>
            <a:endParaRPr lang="en-US" dirty="0"/>
          </a:p>
          <a:p>
            <a:pPr>
              <a:lnSpc>
                <a:spcPct val="100000"/>
              </a:lnSpc>
            </a:pPr>
            <a:r>
              <a:rPr lang="en-US" b="1" dirty="0"/>
              <a:t>Standby</a:t>
            </a:r>
            <a:r>
              <a:rPr lang="en-US" dirty="0"/>
              <a:t> </a:t>
            </a:r>
            <a:r>
              <a:rPr lang="en-US" b="1" dirty="0"/>
              <a:t>Router</a:t>
            </a:r>
            <a:r>
              <a:rPr lang="en-US" dirty="0"/>
              <a:t>: Listens for periodic hello messages. When the active router fails, the other HSRP routers stop seeing hello messages from the active router. </a:t>
            </a:r>
          </a:p>
          <a:p>
            <a:pPr>
              <a:lnSpc>
                <a:spcPct val="100000"/>
              </a:lnSpc>
            </a:pPr>
            <a:r>
              <a:rPr lang="en-US" dirty="0"/>
              <a:t>The standby router then assumes the role of the active router. There is one standby router in an HSRP group.</a:t>
            </a:r>
          </a:p>
          <a:p>
            <a:pPr>
              <a:lnSpc>
                <a:spcPct val="100000"/>
              </a:lnSpc>
            </a:pPr>
            <a:endParaRPr lang="en-US" dirty="0"/>
          </a:p>
          <a:p>
            <a:pPr>
              <a:lnSpc>
                <a:spcPct val="100000"/>
              </a:lnSpc>
            </a:pPr>
            <a:r>
              <a:rPr lang="en-US" b="1" dirty="0"/>
              <a:t>Other</a:t>
            </a:r>
            <a:r>
              <a:rPr lang="en-US" dirty="0"/>
              <a:t> </a:t>
            </a:r>
            <a:r>
              <a:rPr lang="en-US" b="1" dirty="0"/>
              <a:t>Routers</a:t>
            </a:r>
            <a:r>
              <a:rPr lang="en-US" dirty="0"/>
              <a:t>: There can be more than two routers in a HSRP group but only one active and one standby router is possible. </a:t>
            </a:r>
          </a:p>
          <a:p>
            <a:pPr>
              <a:lnSpc>
                <a:spcPct val="100000"/>
              </a:lnSpc>
            </a:pPr>
            <a:r>
              <a:rPr lang="en-US" dirty="0"/>
              <a:t>The other routers remain in the initial state and if both the active and standby routers fail, all routers in the group contend for the active and standby router roles.</a:t>
            </a:r>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11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1"/>
            <a:ext cx="8145462" cy="1124743"/>
          </a:xfrm>
        </p:spPr>
        <p:txBody>
          <a:bodyPr/>
          <a:lstStyle>
            <a:lvl1pPr>
              <a:defRPr>
                <a:latin typeface="+mj-lt"/>
                <a:cs typeface="Calibri Light" panose="020F0302020204030204" pitchFamily="34" charset="0"/>
              </a:defRPr>
            </a:lvl1pPr>
          </a:lstStyle>
          <a:p>
            <a:r>
              <a:rPr lang="en-US" dirty="0"/>
              <a:t>Click to edit Master title style</a:t>
            </a:r>
            <a:endParaRPr lang="el-GR" dirty="0"/>
          </a:p>
        </p:txBody>
      </p:sp>
      <p:sp>
        <p:nvSpPr>
          <p:cNvPr id="3" name="Content Placeholder 2"/>
          <p:cNvSpPr>
            <a:spLocks noGrp="1"/>
          </p:cNvSpPr>
          <p:nvPr>
            <p:ph idx="1"/>
          </p:nvPr>
        </p:nvSpPr>
        <p:spPr>
          <a:xfrm>
            <a:off x="655638" y="1196752"/>
            <a:ext cx="7940675" cy="5661249"/>
          </a:xfrm>
        </p:spPr>
        <p:txBody>
          <a:bodyPr/>
          <a:lstStyle>
            <a:lvl1pPr>
              <a:defRPr>
                <a:latin typeface="+mn-lt"/>
                <a:cs typeface="Calibri Light" panose="020F0302020204030204" pitchFamily="34" charset="0"/>
              </a:defRPr>
            </a:lvl1pPr>
            <a:lvl2pPr>
              <a:defRPr>
                <a:latin typeface="+mn-lt"/>
                <a:cs typeface="Calibri Light" panose="020F0302020204030204" pitchFamily="34" charset="0"/>
              </a:defRPr>
            </a:lvl2pPr>
            <a:lvl3pPr>
              <a:defRPr>
                <a:latin typeface="+mn-lt"/>
                <a:cs typeface="Calibri Light" panose="020F0302020204030204" pitchFamily="34" charset="0"/>
              </a:defRPr>
            </a:lvl3pPr>
            <a:lvl4pPr>
              <a:defRPr>
                <a:latin typeface="+mn-lt"/>
                <a:cs typeface="Calibri Light" panose="020F0302020204030204" pitchFamily="34" charset="0"/>
              </a:defRPr>
            </a:lvl4pPr>
            <a:lvl5pPr>
              <a:defRPr>
                <a:latin typeface="+mn-lt"/>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pic>
        <p:nvPicPr>
          <p:cNvPr id="4" name="Picture 2"/>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05461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fig Example 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41" y="365379"/>
            <a:ext cx="8532159" cy="740664"/>
          </a:xfrm>
          <a:prstGeom prst="rect">
            <a:avLst/>
          </a:prstGeom>
        </p:spPr>
        <p:txBody>
          <a:bodyPr>
            <a:normAutofit/>
          </a:bodyPr>
          <a:lstStyle>
            <a:lvl1pPr>
              <a:defRPr/>
            </a:lvl1pPr>
          </a:lstStyle>
          <a:p>
            <a:r>
              <a:rPr lang="en-US"/>
              <a:t>Config Example 2 column</a:t>
            </a:r>
          </a:p>
        </p:txBody>
      </p:sp>
      <p:sp>
        <p:nvSpPr>
          <p:cNvPr id="8" name="Content Placeholder 3"/>
          <p:cNvSpPr>
            <a:spLocks noGrp="1"/>
          </p:cNvSpPr>
          <p:nvPr>
            <p:ph sz="half" idx="10"/>
          </p:nvPr>
        </p:nvSpPr>
        <p:spPr>
          <a:xfrm>
            <a:off x="279399" y="1186191"/>
            <a:ext cx="4152751" cy="3957760"/>
          </a:xfrm>
        </p:spPr>
        <p:txBody>
          <a:bodyPr>
            <a:normAutofit/>
          </a:bodyPr>
          <a:lstStyle>
            <a:lvl1pPr>
              <a:defRPr sz="2400" baseline="0"/>
            </a:lvl1pPr>
            <a:lvl2pPr>
              <a:defRPr sz="2000" baseline="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1"/>
          </p:nvPr>
        </p:nvSpPr>
        <p:spPr>
          <a:xfrm>
            <a:off x="4659554" y="1186191"/>
            <a:ext cx="4152751" cy="3957760"/>
          </a:xfrm>
        </p:spPr>
        <p:txBody>
          <a:bodyPr>
            <a:normAutofit/>
          </a:bodyPr>
          <a:lstStyle>
            <a:lvl1pPr>
              <a:defRPr sz="2400" baseline="0"/>
            </a:lvl1pPr>
            <a:lvl2pPr>
              <a:defRPr sz="2000" baseline="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2" hasCustomPrompt="1"/>
          </p:nvPr>
        </p:nvSpPr>
        <p:spPr>
          <a:xfrm>
            <a:off x="279400" y="5254375"/>
            <a:ext cx="8552628" cy="1178698"/>
          </a:xfrm>
          <a:ln w="19050">
            <a:solidFill>
              <a:schemeClr val="tx1"/>
            </a:solidFill>
          </a:ln>
        </p:spPr>
        <p:txBody>
          <a:bodyPr>
            <a:noAutofit/>
          </a:bodyPr>
          <a:lstStyle>
            <a:lvl1pPr marL="0" indent="0" algn="l" defTabSz="814388">
              <a:lnSpc>
                <a:spcPct val="100000"/>
              </a:lnSpc>
              <a:spcBef>
                <a:spcPts val="0"/>
              </a:spcBef>
              <a:spcAft>
                <a:spcPts val="0"/>
              </a:spcAft>
              <a:buNone/>
              <a:defRPr sz="1600" baseline="0">
                <a:latin typeface="Courier New" pitchFamily="49" charset="0"/>
                <a:cs typeface="Courier New" pitchFamily="49" charset="0"/>
              </a:defRPr>
            </a:lvl1pPr>
            <a:lvl2pPr>
              <a:buNone/>
              <a:defRPr sz="2000" baseline="0">
                <a:latin typeface="Courier New" pitchFamily="49" charset="0"/>
                <a:cs typeface="Courier New" pitchFamily="49" charset="0"/>
              </a:defRPr>
            </a:lvl2pPr>
            <a:lvl3pPr>
              <a:buNone/>
              <a:defRPr sz="1800">
                <a:latin typeface="Courier New" pitchFamily="49" charset="0"/>
                <a:cs typeface="Courier New" pitchFamily="49" charset="0"/>
              </a:defRPr>
            </a:lvl3pPr>
            <a:lvl4pPr>
              <a:defRPr sz="1800"/>
            </a:lvl4pPr>
            <a:lvl5pPr>
              <a:defRPr sz="1800"/>
            </a:lvl5pPr>
            <a:lvl6pPr>
              <a:defRPr sz="1800"/>
            </a:lvl6pPr>
            <a:lvl7pPr>
              <a:defRPr sz="1800"/>
            </a:lvl7pPr>
            <a:lvl8pPr>
              <a:defRPr sz="1800"/>
            </a:lvl8pPr>
            <a:lvl9pPr>
              <a:defRPr sz="1800"/>
            </a:lvl9pPr>
          </a:lstStyle>
          <a:p>
            <a:pPr algn="l" defTabSz="814388">
              <a:defRPr/>
            </a:pPr>
            <a:r>
              <a:rPr lang="en-US" sz="1800" b="0">
                <a:latin typeface="Courier New" pitchFamily="49" charset="0"/>
              </a:rPr>
              <a:t>RTB(config-if)# </a:t>
            </a:r>
            <a:r>
              <a:rPr lang="en-US" sz="1800" b="1">
                <a:latin typeface="Courier New" pitchFamily="49" charset="0"/>
              </a:rPr>
              <a:t>ip ospf network non-broadcast</a:t>
            </a:r>
          </a:p>
          <a:p>
            <a:pPr algn="l" defTabSz="814388">
              <a:defRPr/>
            </a:pPr>
            <a:r>
              <a:rPr lang="en-US" sz="1800" b="0">
                <a:latin typeface="Courier New" pitchFamily="49" charset="0"/>
              </a:rPr>
              <a:t>RTB(config-router)# </a:t>
            </a:r>
            <a:r>
              <a:rPr lang="en-US" sz="1800" b="1">
                <a:latin typeface="Courier New" pitchFamily="49" charset="0"/>
              </a:rPr>
              <a:t>network 3.1.1.0 0.0.0.255 area 0</a:t>
            </a:r>
          </a:p>
          <a:p>
            <a:pPr algn="l" defTabSz="814388">
              <a:defRPr/>
            </a:pPr>
            <a:r>
              <a:rPr lang="en-US" sz="1800" b="0">
                <a:latin typeface="Courier New" pitchFamily="49" charset="0"/>
              </a:rPr>
              <a:t>RTB(config-router)# </a:t>
            </a:r>
            <a:r>
              <a:rPr lang="en-US" sz="1800" b="1">
                <a:latin typeface="Courier New" pitchFamily="49" charset="0"/>
              </a:rPr>
              <a:t>neighbor 3.1.1.1</a:t>
            </a:r>
          </a:p>
          <a:p>
            <a:pPr algn="l" defTabSz="814388">
              <a:defRPr/>
            </a:pPr>
            <a:r>
              <a:rPr lang="en-US" sz="1800" b="0">
                <a:latin typeface="Courier New" pitchFamily="49" charset="0"/>
              </a:rPr>
              <a:t>RTB(config-router)# </a:t>
            </a:r>
            <a:r>
              <a:rPr lang="en-US" sz="1800" b="1">
                <a:latin typeface="Courier New" pitchFamily="49" charset="0"/>
              </a:rPr>
              <a:t>neighbor 3.1.1.3 </a:t>
            </a:r>
          </a:p>
        </p:txBody>
      </p:sp>
    </p:spTree>
    <p:extLst>
      <p:ext uri="{BB962C8B-B14F-4D97-AF65-F5344CB8AC3E}">
        <p14:creationId xmlns:p14="http://schemas.microsoft.com/office/powerpoint/2010/main" val="826041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mmand Exa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41" y="365379"/>
            <a:ext cx="8522208" cy="740664"/>
          </a:xfrm>
          <a:prstGeom prst="rect">
            <a:avLst/>
          </a:prstGeom>
        </p:spPr>
        <p:txBody>
          <a:bodyPr>
            <a:normAutofit/>
          </a:bodyPr>
          <a:lstStyle>
            <a:lvl1pPr>
              <a:defRPr/>
            </a:lvl1pPr>
          </a:lstStyle>
          <a:p>
            <a:r>
              <a:rPr lang="en-US"/>
              <a:t>Command Example</a:t>
            </a:r>
          </a:p>
        </p:txBody>
      </p:sp>
      <p:sp>
        <p:nvSpPr>
          <p:cNvPr id="7" name="Content Placeholder 2"/>
          <p:cNvSpPr>
            <a:spLocks noGrp="1"/>
          </p:cNvSpPr>
          <p:nvPr>
            <p:ph idx="1"/>
          </p:nvPr>
        </p:nvSpPr>
        <p:spPr>
          <a:xfrm>
            <a:off x="279400" y="1193356"/>
            <a:ext cx="8316913" cy="491994"/>
          </a:xfrm>
        </p:spPr>
        <p:txBody>
          <a:bodyPr/>
          <a:lstStyle/>
          <a:p>
            <a:pPr lvl="0"/>
            <a:r>
              <a:rPr lang="en-US"/>
              <a:t>Click to edit Master text styles</a:t>
            </a:r>
          </a:p>
        </p:txBody>
      </p:sp>
      <p:sp>
        <p:nvSpPr>
          <p:cNvPr id="10" name="Text Placeholder 9"/>
          <p:cNvSpPr>
            <a:spLocks noGrp="1"/>
          </p:cNvSpPr>
          <p:nvPr>
            <p:ph type="body" sz="quarter" idx="10" hasCustomPrompt="1"/>
          </p:nvPr>
        </p:nvSpPr>
        <p:spPr>
          <a:xfrm>
            <a:off x="613533" y="1731395"/>
            <a:ext cx="7745412" cy="377078"/>
          </a:xfrm>
        </p:spPr>
        <p:txBody>
          <a:bodyPr/>
          <a:lstStyle>
            <a:lvl1pPr>
              <a:buNone/>
              <a:defRPr sz="1600" b="0">
                <a:latin typeface="Courier New" pitchFamily="49" charset="0"/>
                <a:cs typeface="Courier New" pitchFamily="49" charset="0"/>
              </a:defRPr>
            </a:lvl1pPr>
            <a:lvl2pPr>
              <a:buFont typeface="Arial" pitchFamily="34" charset="0"/>
              <a:buNone/>
              <a:defRPr sz="1200">
                <a:latin typeface="Courier New" pitchFamily="49" charset="0"/>
                <a:cs typeface="Courier New" pitchFamily="49" charset="0"/>
              </a:defRPr>
            </a:lvl2pPr>
            <a:lvl3pPr>
              <a:buFont typeface="Arial" pitchFamily="34" charset="0"/>
              <a:buNone/>
              <a:defRPr sz="1200">
                <a:latin typeface="Courier New" pitchFamily="49" charset="0"/>
                <a:cs typeface="Courier New" pitchFamily="49" charset="0"/>
              </a:defRPr>
            </a:lvl3pPr>
            <a:lvl4pPr>
              <a:buFont typeface="Arial" pitchFamily="34" charset="0"/>
              <a:buNone/>
              <a:defRPr sz="1200">
                <a:latin typeface="Courier New" pitchFamily="49" charset="0"/>
                <a:cs typeface="Courier New" pitchFamily="49" charset="0"/>
              </a:defRPr>
            </a:lvl4pPr>
            <a:lvl5pPr>
              <a:buFont typeface="Arial" pitchFamily="34" charset="0"/>
              <a:buNone/>
              <a:defRPr sz="1200">
                <a:latin typeface="Courier New" pitchFamily="49" charset="0"/>
                <a:cs typeface="Courier New" pitchFamily="49" charset="0"/>
              </a:defRPr>
            </a:lvl5pPr>
          </a:lstStyle>
          <a:p>
            <a:pPr lvl="0"/>
            <a:r>
              <a:rPr lang="en-US"/>
              <a:t>Router(config)#</a:t>
            </a:r>
          </a:p>
        </p:txBody>
      </p:sp>
      <p:sp>
        <p:nvSpPr>
          <p:cNvPr id="11" name="Text Placeholder 9"/>
          <p:cNvSpPr>
            <a:spLocks noGrp="1"/>
          </p:cNvSpPr>
          <p:nvPr>
            <p:ph type="body" sz="quarter" idx="11" hasCustomPrompt="1"/>
          </p:nvPr>
        </p:nvSpPr>
        <p:spPr>
          <a:xfrm>
            <a:off x="615326" y="2191282"/>
            <a:ext cx="7745412" cy="377078"/>
          </a:xfrm>
          <a:ln w="28575">
            <a:solidFill>
              <a:schemeClr val="tx1"/>
            </a:solidFill>
          </a:ln>
        </p:spPr>
        <p:txBody>
          <a:bodyPr/>
          <a:lstStyle>
            <a:lvl1pPr>
              <a:buNone/>
              <a:defRPr sz="1600" b="1" i="0">
                <a:latin typeface="Courier New" pitchFamily="49" charset="0"/>
                <a:cs typeface="Courier New" pitchFamily="49" charset="0"/>
              </a:defRPr>
            </a:lvl1pPr>
            <a:lvl2pPr>
              <a:buFont typeface="Arial" pitchFamily="34" charset="0"/>
              <a:buNone/>
              <a:defRPr sz="1200">
                <a:latin typeface="Courier New" pitchFamily="49" charset="0"/>
                <a:cs typeface="Courier New" pitchFamily="49" charset="0"/>
              </a:defRPr>
            </a:lvl2pPr>
            <a:lvl3pPr>
              <a:buFont typeface="Arial" pitchFamily="34" charset="0"/>
              <a:buNone/>
              <a:defRPr sz="1200">
                <a:latin typeface="Courier New" pitchFamily="49" charset="0"/>
                <a:cs typeface="Courier New" pitchFamily="49" charset="0"/>
              </a:defRPr>
            </a:lvl3pPr>
            <a:lvl4pPr>
              <a:buFont typeface="Arial" pitchFamily="34" charset="0"/>
              <a:buNone/>
              <a:defRPr sz="1200">
                <a:latin typeface="Courier New" pitchFamily="49" charset="0"/>
                <a:cs typeface="Courier New" pitchFamily="49" charset="0"/>
              </a:defRPr>
            </a:lvl4pPr>
            <a:lvl5pPr>
              <a:buFont typeface="Arial" pitchFamily="34" charset="0"/>
              <a:buNone/>
              <a:defRPr sz="1200">
                <a:latin typeface="Courier New" pitchFamily="49" charset="0"/>
                <a:cs typeface="Courier New" pitchFamily="49" charset="0"/>
              </a:defRPr>
            </a:lvl5pPr>
          </a:lstStyle>
          <a:p>
            <a:pPr lvl="0"/>
            <a:r>
              <a:rPr lang="en-US"/>
              <a:t>Command parameters</a:t>
            </a:r>
          </a:p>
        </p:txBody>
      </p:sp>
      <p:sp>
        <p:nvSpPr>
          <p:cNvPr id="6" name="Content Placeholder 2"/>
          <p:cNvSpPr>
            <a:spLocks noGrp="1"/>
          </p:cNvSpPr>
          <p:nvPr>
            <p:ph idx="12"/>
          </p:nvPr>
        </p:nvSpPr>
        <p:spPr>
          <a:xfrm>
            <a:off x="279400" y="2852057"/>
            <a:ext cx="8316913" cy="3320143"/>
          </a:xfrm>
        </p:spPr>
        <p:txBody>
          <a:bodyPr/>
          <a:lstStyle/>
          <a:p>
            <a:pPr lvl="0"/>
            <a:r>
              <a:rPr lang="en-US"/>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 Rows Graphic Botto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0" y="365379"/>
            <a:ext cx="8521700" cy="549021"/>
          </a:xfrm>
          <a:prstGeom prst="rect">
            <a:avLst/>
          </a:prstGeom>
        </p:spPr>
        <p:txBody>
          <a:bodyPr>
            <a:normAutofit/>
          </a:bodyPr>
          <a:lstStyle>
            <a:lvl1pPr>
              <a:defRPr baseline="0"/>
            </a:lvl1pPr>
          </a:lstStyle>
          <a:p>
            <a:r>
              <a:rPr lang="en-US"/>
              <a:t>2 Rows Graphic Bottom</a:t>
            </a:r>
          </a:p>
        </p:txBody>
      </p:sp>
      <p:sp>
        <p:nvSpPr>
          <p:cNvPr id="4" name="Content Placeholder 2"/>
          <p:cNvSpPr>
            <a:spLocks noGrp="1"/>
          </p:cNvSpPr>
          <p:nvPr>
            <p:ph idx="10"/>
          </p:nvPr>
        </p:nvSpPr>
        <p:spPr>
          <a:xfrm>
            <a:off x="279400" y="977900"/>
            <a:ext cx="8520354" cy="2356972"/>
          </a:xfrm>
        </p:spPr>
        <p:txBody>
          <a:bodyPr>
            <a:normAutofit/>
          </a:bodyPr>
          <a:lstStyle>
            <a:lvl1pPr>
              <a:defRPr sz="2400"/>
            </a:lvl1pPr>
            <a:lvl2pPr marL="461963" indent="-236538">
              <a:buFont typeface="Arial" pitchFamily="34" charset="0"/>
              <a:buChar char="•"/>
              <a:defRPr sz="2000"/>
            </a:lvl2pPr>
            <a:lvl3pPr marL="688975" indent="-227013">
              <a:buFont typeface="Arial" pitchFamily="34" charset="0"/>
              <a:buChar char="•"/>
              <a:defRPr sz="1800"/>
            </a:lvl3pPr>
            <a:lvl4pPr marL="565150" indent="176213">
              <a:buFont typeface="Arial" pitchFamily="34" charset="0"/>
              <a:buChar char="•"/>
              <a:defRPr/>
            </a:lvl4pPr>
            <a:lvl5pPr marL="744538" indent="169863">
              <a:buFont typeface="Arial" pitchFamily="34" charset="0"/>
              <a:buChar char="•"/>
              <a:defRPr/>
            </a:lvl5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11"/>
          </p:nvPr>
        </p:nvSpPr>
        <p:spPr>
          <a:xfrm>
            <a:off x="279400" y="3443288"/>
            <a:ext cx="8520113" cy="3097212"/>
          </a:xfrm>
        </p:spPr>
        <p:txBody>
          <a:bodyPr>
            <a:normAutofit/>
          </a:bodyPr>
          <a:lstStyle>
            <a:lvl1pPr>
              <a:buNone/>
              <a:defRPr/>
            </a:lvl1pPr>
            <a:lvl2pPr>
              <a:buNone/>
              <a:defRPr/>
            </a:lvl2pPr>
            <a:lvl3pPr>
              <a:buNone/>
              <a:defRPr/>
            </a:lvl3pPr>
          </a:lstStyle>
          <a:p>
            <a:pPr lvl="0"/>
            <a:r>
              <a:rPr lang="en-US"/>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1"/>
            <a:ext cx="8145462" cy="1124743"/>
          </a:xfrm>
        </p:spPr>
        <p:txBody>
          <a:bodyPr/>
          <a:lstStyle/>
          <a:p>
            <a:r>
              <a:rPr lang="en-US" dirty="0"/>
              <a:t>Click to edit Master title style</a:t>
            </a:r>
            <a:endParaRPr lang="el-GR" dirty="0"/>
          </a:p>
        </p:txBody>
      </p:sp>
      <p:sp>
        <p:nvSpPr>
          <p:cNvPr id="3" name="Content Placeholder 2"/>
          <p:cNvSpPr>
            <a:spLocks noGrp="1"/>
          </p:cNvSpPr>
          <p:nvPr>
            <p:ph sz="half" idx="1"/>
          </p:nvPr>
        </p:nvSpPr>
        <p:spPr>
          <a:xfrm>
            <a:off x="655638" y="2066925"/>
            <a:ext cx="3894137" cy="4791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Content Placeholder 3"/>
          <p:cNvSpPr>
            <a:spLocks noGrp="1"/>
          </p:cNvSpPr>
          <p:nvPr>
            <p:ph sz="half" idx="2"/>
          </p:nvPr>
        </p:nvSpPr>
        <p:spPr>
          <a:xfrm>
            <a:off x="4702175" y="2066925"/>
            <a:ext cx="3894138" cy="4791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Tree>
    <p:extLst>
      <p:ext uri="{BB962C8B-B14F-4D97-AF65-F5344CB8AC3E}">
        <p14:creationId xmlns:p14="http://schemas.microsoft.com/office/powerpoint/2010/main" val="158160885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58949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 Rows Graphic 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0" y="365379"/>
            <a:ext cx="8521700" cy="740664"/>
          </a:xfrm>
          <a:prstGeom prst="rect">
            <a:avLst/>
          </a:prstGeom>
        </p:spPr>
        <p:txBody>
          <a:bodyPr>
            <a:normAutofit/>
          </a:bodyPr>
          <a:lstStyle>
            <a:lvl1pPr>
              <a:defRPr baseline="0"/>
            </a:lvl1pPr>
          </a:lstStyle>
          <a:p>
            <a:r>
              <a:rPr lang="en-US"/>
              <a:t>2 Rows Graphic Top</a:t>
            </a:r>
          </a:p>
        </p:txBody>
      </p:sp>
      <p:sp>
        <p:nvSpPr>
          <p:cNvPr id="5" name="Content Placeholder 2"/>
          <p:cNvSpPr>
            <a:spLocks noGrp="1"/>
          </p:cNvSpPr>
          <p:nvPr>
            <p:ph idx="11"/>
          </p:nvPr>
        </p:nvSpPr>
        <p:spPr>
          <a:xfrm>
            <a:off x="279400" y="3897849"/>
            <a:ext cx="8520354" cy="2526255"/>
          </a:xfrm>
        </p:spPr>
        <p:txBody>
          <a:bodyPr>
            <a:normAutofit/>
          </a:bodyPr>
          <a:lstStyle>
            <a:lvl1pPr>
              <a:defRPr sz="2400"/>
            </a:lvl1pPr>
            <a:lvl2pPr marL="461963" indent="-236538">
              <a:buFont typeface="Arial" pitchFamily="34" charset="0"/>
              <a:buChar char="•"/>
              <a:defRPr sz="2000"/>
            </a:lvl2pPr>
            <a:lvl3pPr marL="688975" indent="-227013">
              <a:buFont typeface="Arial" pitchFamily="34" charset="0"/>
              <a:buChar char="•"/>
              <a:defRPr sz="1800"/>
            </a:lvl3pPr>
            <a:lvl4pPr marL="565150" indent="176213">
              <a:buFont typeface="Arial" pitchFamily="34" charset="0"/>
              <a:buChar char="•"/>
              <a:defRPr/>
            </a:lvl4pPr>
            <a:lvl5pPr marL="744538" indent="169863">
              <a:buFont typeface="Arial" pitchFamily="34" charset="0"/>
              <a:buChar char="•"/>
              <a:defRPr/>
            </a:lvl5pPr>
          </a:lstStyle>
          <a:p>
            <a:pPr lvl="0"/>
            <a:r>
              <a:rPr lang="en-US"/>
              <a:t>Click to edit Master text styles</a:t>
            </a:r>
          </a:p>
          <a:p>
            <a:pPr lvl="1"/>
            <a:r>
              <a:rPr lang="en-US"/>
              <a:t>Second level</a:t>
            </a:r>
          </a:p>
          <a:p>
            <a:pPr lvl="2"/>
            <a:r>
              <a:rPr lang="en-US"/>
              <a:t>Third level</a:t>
            </a:r>
          </a:p>
        </p:txBody>
      </p:sp>
      <p:sp>
        <p:nvSpPr>
          <p:cNvPr id="8" name="Content Placeholder 7"/>
          <p:cNvSpPr>
            <a:spLocks noGrp="1"/>
          </p:cNvSpPr>
          <p:nvPr>
            <p:ph sz="quarter" idx="12"/>
          </p:nvPr>
        </p:nvSpPr>
        <p:spPr>
          <a:xfrm>
            <a:off x="279400" y="1076325"/>
            <a:ext cx="8531225" cy="2732088"/>
          </a:xfrm>
        </p:spPr>
        <p:txBody>
          <a:bodyPr>
            <a:normAutofit/>
          </a:bodyPr>
          <a:lstStyle>
            <a:lvl1pPr>
              <a:buNone/>
              <a:defRPr/>
            </a:lvl1pPr>
          </a:lstStyle>
          <a:p>
            <a:pPr lvl="0"/>
            <a:r>
              <a:rPr lang="en-US"/>
              <a:t>Click to edit Master text styles</a:t>
            </a:r>
          </a:p>
        </p:txBody>
      </p:sp>
    </p:spTree>
    <p:extLst>
      <p:ext uri="{BB962C8B-B14F-4D97-AF65-F5344CB8AC3E}">
        <p14:creationId xmlns:p14="http://schemas.microsoft.com/office/powerpoint/2010/main" val="3036333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 horizont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0" y="365379"/>
            <a:ext cx="8521700" cy="740664"/>
          </a:xfrm>
          <a:prstGeom prst="rect">
            <a:avLst/>
          </a:prstGeom>
        </p:spPr>
        <p:txBody>
          <a:bodyPr>
            <a:normAutofit/>
          </a:bodyPr>
          <a:lstStyle>
            <a:lvl1pPr>
              <a:defRPr baseline="0"/>
            </a:lvl1pPr>
          </a:lstStyle>
          <a:p>
            <a:r>
              <a:rPr lang="en-US"/>
              <a:t>2 Rows</a:t>
            </a:r>
          </a:p>
        </p:txBody>
      </p:sp>
      <p:sp>
        <p:nvSpPr>
          <p:cNvPr id="4" name="Content Placeholder 2"/>
          <p:cNvSpPr>
            <a:spLocks noGrp="1"/>
          </p:cNvSpPr>
          <p:nvPr>
            <p:ph idx="10"/>
          </p:nvPr>
        </p:nvSpPr>
        <p:spPr>
          <a:xfrm>
            <a:off x="279400" y="1206653"/>
            <a:ext cx="8520354" cy="2526255"/>
          </a:xfrm>
        </p:spPr>
        <p:txBody>
          <a:bodyPr>
            <a:normAutofit/>
          </a:bodyPr>
          <a:lstStyle>
            <a:lvl1pPr>
              <a:defRPr sz="2400"/>
            </a:lvl1pPr>
            <a:lvl2pPr marL="461963" indent="-236538">
              <a:buFont typeface="Arial" pitchFamily="34" charset="0"/>
              <a:buChar char="•"/>
              <a:defRPr sz="2000"/>
            </a:lvl2pPr>
            <a:lvl3pPr marL="688975" indent="-227013">
              <a:buFont typeface="Arial" pitchFamily="34" charset="0"/>
              <a:buChar char="•"/>
              <a:defRPr sz="1800"/>
            </a:lvl3pPr>
            <a:lvl4pPr marL="565150" indent="176213">
              <a:buFont typeface="Arial" pitchFamily="34" charset="0"/>
              <a:buChar char="•"/>
              <a:defRPr/>
            </a:lvl4pPr>
            <a:lvl5pPr marL="744538" indent="169863">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5" name="Content Placeholder 2"/>
          <p:cNvSpPr>
            <a:spLocks noGrp="1"/>
          </p:cNvSpPr>
          <p:nvPr>
            <p:ph idx="11"/>
          </p:nvPr>
        </p:nvSpPr>
        <p:spPr>
          <a:xfrm>
            <a:off x="279400" y="3797451"/>
            <a:ext cx="8520354" cy="2669685"/>
          </a:xfrm>
        </p:spPr>
        <p:txBody>
          <a:bodyPr>
            <a:normAutofit/>
          </a:bodyPr>
          <a:lstStyle>
            <a:lvl1pPr>
              <a:defRPr sz="2400"/>
            </a:lvl1pPr>
            <a:lvl2pPr marL="461963" indent="-236538">
              <a:buFont typeface="Arial" pitchFamily="34" charset="0"/>
              <a:buChar char="•"/>
              <a:defRPr sz="2000"/>
            </a:lvl2pPr>
            <a:lvl3pPr marL="688975" indent="-227013">
              <a:buFont typeface="Arial" pitchFamily="34" charset="0"/>
              <a:buChar char="•"/>
              <a:defRPr sz="1800"/>
            </a:lvl3pPr>
            <a:lvl4pPr marL="565150" indent="176213">
              <a:buFont typeface="Arial" pitchFamily="34" charset="0"/>
              <a:buChar char="•"/>
              <a:defRPr/>
            </a:lvl4pPr>
            <a:lvl5pPr marL="744538" indent="169863">
              <a:buFont typeface="Arial" pitchFamily="34" charset="0"/>
              <a:buChar char="•"/>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70618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and Command Exa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0" y="365379"/>
            <a:ext cx="8521700" cy="740664"/>
          </a:xfrm>
          <a:prstGeom prst="rect">
            <a:avLst/>
          </a:prstGeom>
        </p:spPr>
        <p:txBody>
          <a:bodyPr>
            <a:normAutofit/>
          </a:bodyPr>
          <a:lstStyle>
            <a:lvl1pPr>
              <a:defRPr baseline="0"/>
            </a:lvl1pPr>
          </a:lstStyle>
          <a:p>
            <a:r>
              <a:rPr lang="en-US"/>
              <a:t>Config Example 2 Rows</a:t>
            </a:r>
          </a:p>
        </p:txBody>
      </p:sp>
      <p:sp>
        <p:nvSpPr>
          <p:cNvPr id="4" name="Content Placeholder 2"/>
          <p:cNvSpPr>
            <a:spLocks noGrp="1"/>
          </p:cNvSpPr>
          <p:nvPr>
            <p:ph idx="10"/>
          </p:nvPr>
        </p:nvSpPr>
        <p:spPr>
          <a:xfrm>
            <a:off x="279400" y="1174379"/>
            <a:ext cx="8520354" cy="2496283"/>
          </a:xfrm>
        </p:spPr>
        <p:txBody>
          <a:bodyPr>
            <a:normAutofit/>
          </a:bodyPr>
          <a:lstStyle>
            <a:lvl1pPr>
              <a:defRPr sz="2400"/>
            </a:lvl1pPr>
            <a:lvl2pPr marL="461963" indent="-236538">
              <a:buFont typeface="Arial" pitchFamily="34" charset="0"/>
              <a:buChar char="•"/>
              <a:defRPr sz="2000"/>
            </a:lvl2pPr>
            <a:lvl3pPr marL="688975" indent="-227013">
              <a:buFont typeface="Arial" pitchFamily="34" charset="0"/>
              <a:buChar char="•"/>
              <a:defRPr sz="1800"/>
            </a:lvl3pPr>
            <a:lvl4pPr marL="565150" indent="176213">
              <a:buFont typeface="Arial" pitchFamily="34" charset="0"/>
              <a:buChar char="•"/>
              <a:defRPr/>
            </a:lvl4pPr>
            <a:lvl5pPr marL="744538" indent="169863">
              <a:buFont typeface="Arial" pitchFamily="34" charset="0"/>
              <a:buChar char="•"/>
              <a:defRPr/>
            </a:lvl5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11" hasCustomPrompt="1"/>
          </p:nvPr>
        </p:nvSpPr>
        <p:spPr>
          <a:xfrm>
            <a:off x="279400" y="3762102"/>
            <a:ext cx="8520113" cy="2778397"/>
          </a:xfrm>
          <a:ln>
            <a:solidFill>
              <a:schemeClr val="tx1"/>
            </a:solidFill>
          </a:ln>
        </p:spPr>
        <p:txBody>
          <a:bodyPr>
            <a:normAutofit/>
          </a:bodyPr>
          <a:lstStyle>
            <a:lvl1pPr marL="0" indent="0">
              <a:lnSpc>
                <a:spcPct val="100000"/>
              </a:lnSpc>
              <a:spcBef>
                <a:spcPts val="0"/>
              </a:spcBef>
              <a:spcAft>
                <a:spcPts val="0"/>
              </a:spcAft>
              <a:buNone/>
              <a:defRPr sz="1600">
                <a:latin typeface="Courier New" pitchFamily="49" charset="0"/>
                <a:cs typeface="Courier New" pitchFamily="49" charset="0"/>
              </a:defRPr>
            </a:lvl1pPr>
            <a:lvl2pPr>
              <a:buNone/>
              <a:defRPr/>
            </a:lvl2pPr>
            <a:lvl3pPr>
              <a:buNone/>
              <a:defRPr/>
            </a:lvl3pPr>
          </a:lstStyle>
          <a:p>
            <a:pPr lvl="0"/>
            <a:r>
              <a:rPr lang="en-US"/>
              <a:t>Config example</a:t>
            </a:r>
          </a:p>
        </p:txBody>
      </p:sp>
    </p:spTree>
    <p:extLst>
      <p:ext uri="{BB962C8B-B14F-4D97-AF65-F5344CB8AC3E}">
        <p14:creationId xmlns:p14="http://schemas.microsoft.com/office/powerpoint/2010/main" val="3602644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utp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41" y="365379"/>
            <a:ext cx="8532159" cy="740664"/>
          </a:xfrm>
          <a:prstGeom prst="rect">
            <a:avLst/>
          </a:prstGeom>
        </p:spPr>
        <p:txBody>
          <a:bodyPr>
            <a:normAutofit/>
          </a:bodyPr>
          <a:lstStyle>
            <a:lvl1pPr>
              <a:defRPr/>
            </a:lvl1pPr>
          </a:lstStyle>
          <a:p>
            <a:r>
              <a:rPr lang="en-US"/>
              <a:t>Output</a:t>
            </a:r>
          </a:p>
        </p:txBody>
      </p:sp>
      <p:sp>
        <p:nvSpPr>
          <p:cNvPr id="5" name="Text Placeholder 4"/>
          <p:cNvSpPr>
            <a:spLocks noGrp="1"/>
          </p:cNvSpPr>
          <p:nvPr>
            <p:ph type="body" sz="quarter" idx="10" hasCustomPrompt="1"/>
          </p:nvPr>
        </p:nvSpPr>
        <p:spPr>
          <a:xfrm>
            <a:off x="279399" y="1183340"/>
            <a:ext cx="8531114" cy="5217459"/>
          </a:xfrm>
          <a:ln w="19050">
            <a:solidFill>
              <a:schemeClr val="tx1"/>
            </a:solidFill>
          </a:ln>
        </p:spPr>
        <p:txBody>
          <a:bodyPr/>
          <a:lstStyle>
            <a:lvl1pPr marL="0" indent="0">
              <a:lnSpc>
                <a:spcPct val="100000"/>
              </a:lnSpc>
              <a:spcBef>
                <a:spcPts val="0"/>
              </a:spcBef>
              <a:spcAft>
                <a:spcPts val="0"/>
              </a:spcAft>
              <a:buFont typeface="Arial" pitchFamily="34" charset="0"/>
              <a:buNone/>
              <a:defRPr sz="1400">
                <a:latin typeface="Courier New" pitchFamily="49" charset="0"/>
                <a:cs typeface="Courier New" pitchFamily="49" charset="0"/>
              </a:defRPr>
            </a:lvl1pPr>
            <a:lvl2pPr marL="0" indent="0">
              <a:lnSpc>
                <a:spcPct val="100000"/>
              </a:lnSpc>
              <a:spcBef>
                <a:spcPts val="0"/>
              </a:spcBef>
              <a:buNone/>
              <a:defRPr sz="1400">
                <a:latin typeface="Courier New" pitchFamily="49" charset="0"/>
                <a:cs typeface="Courier New" pitchFamily="49" charset="0"/>
              </a:defRPr>
            </a:lvl2pPr>
            <a:lvl3pPr marL="0" indent="0">
              <a:lnSpc>
                <a:spcPct val="100000"/>
              </a:lnSpc>
              <a:spcBef>
                <a:spcPts val="0"/>
              </a:spcBef>
              <a:buNone/>
              <a:defRPr sz="1400">
                <a:latin typeface="Courier New" pitchFamily="49" charset="0"/>
                <a:cs typeface="Courier New" pitchFamily="49" charset="0"/>
              </a:defRPr>
            </a:lvl3pPr>
            <a:lvl4pPr marL="0" indent="0">
              <a:lnSpc>
                <a:spcPct val="100000"/>
              </a:lnSpc>
              <a:spcBef>
                <a:spcPts val="0"/>
              </a:spcBef>
              <a:buFont typeface="Arial" pitchFamily="34" charset="0"/>
              <a:buNone/>
              <a:defRPr sz="1400">
                <a:latin typeface="Courier New" pitchFamily="49" charset="0"/>
                <a:cs typeface="Courier New" pitchFamily="49" charset="0"/>
              </a:defRPr>
            </a:lvl4pPr>
            <a:lvl5pPr marL="0" indent="0">
              <a:lnSpc>
                <a:spcPct val="100000"/>
              </a:lnSpc>
              <a:spcBef>
                <a:spcPts val="0"/>
              </a:spcBef>
              <a:buFont typeface="Arial" pitchFamily="34" charset="0"/>
              <a:buNone/>
              <a:defRPr sz="1400">
                <a:latin typeface="Courier New" pitchFamily="49" charset="0"/>
                <a:cs typeface="Courier New" pitchFamily="49" charset="0"/>
              </a:defRPr>
            </a:lvl5pPr>
          </a:lstStyle>
          <a:p>
            <a:pPr lvl="0"/>
            <a:r>
              <a:rPr lang="en-US"/>
              <a:t>Router# show command</a:t>
            </a:r>
          </a:p>
          <a:p>
            <a:pPr lvl="0"/>
            <a:r>
              <a:rPr lang="en-US"/>
              <a:t>Output output output output output</a:t>
            </a:r>
          </a:p>
        </p:txBody>
      </p:sp>
    </p:spTree>
    <p:extLst>
      <p:ext uri="{BB962C8B-B14F-4D97-AF65-F5344CB8AC3E}">
        <p14:creationId xmlns:p14="http://schemas.microsoft.com/office/powerpoint/2010/main" val="173252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reserve="1">
  <p:cSld name="Table Full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0" y="365380"/>
            <a:ext cx="8521700" cy="740664"/>
          </a:xfrm>
          <a:prstGeom prst="rect">
            <a:avLst/>
          </a:prstGeom>
        </p:spPr>
        <p:txBody>
          <a:bodyPr>
            <a:normAutofit/>
          </a:bodyPr>
          <a:lstStyle>
            <a:lvl1pPr>
              <a:defRPr/>
            </a:lvl1pPr>
          </a:lstStyle>
          <a:p>
            <a:r>
              <a:rPr lang="en-US"/>
              <a:t>Table</a:t>
            </a:r>
          </a:p>
        </p:txBody>
      </p:sp>
      <p:sp>
        <p:nvSpPr>
          <p:cNvPr id="3" name="Table Placeholder 2"/>
          <p:cNvSpPr>
            <a:spLocks noGrp="1"/>
          </p:cNvSpPr>
          <p:nvPr>
            <p:ph type="tbl" idx="1"/>
          </p:nvPr>
        </p:nvSpPr>
        <p:spPr>
          <a:xfrm>
            <a:off x="279400" y="1204856"/>
            <a:ext cx="8316913" cy="5099125"/>
          </a:xfrm>
        </p:spPr>
        <p:txBody>
          <a:bodyPr/>
          <a:lstStyle/>
          <a:p>
            <a:pPr lvl="0"/>
            <a:r>
              <a:rPr lang="en-US" noProof="0"/>
              <a:t>Click icon to add table</a:t>
            </a:r>
          </a:p>
        </p:txBody>
      </p:sp>
    </p:spTree>
    <p:extLst>
      <p:ext uri="{BB962C8B-B14F-4D97-AF65-F5344CB8AC3E}">
        <p14:creationId xmlns:p14="http://schemas.microsoft.com/office/powerpoint/2010/main" val="923401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Output with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41" y="365379"/>
            <a:ext cx="8532159" cy="740664"/>
          </a:xfrm>
          <a:prstGeom prst="rect">
            <a:avLst/>
          </a:prstGeom>
        </p:spPr>
        <p:txBody>
          <a:bodyPr>
            <a:normAutofit/>
          </a:bodyPr>
          <a:lstStyle>
            <a:lvl1pPr>
              <a:defRPr/>
            </a:lvl1pPr>
          </a:lstStyle>
          <a:p>
            <a:r>
              <a:rPr lang="en-US"/>
              <a:t>Output with Explanation</a:t>
            </a:r>
          </a:p>
        </p:txBody>
      </p:sp>
      <p:sp>
        <p:nvSpPr>
          <p:cNvPr id="5" name="Text Placeholder 4"/>
          <p:cNvSpPr>
            <a:spLocks noGrp="1"/>
          </p:cNvSpPr>
          <p:nvPr>
            <p:ph type="body" sz="quarter" idx="10" hasCustomPrompt="1"/>
          </p:nvPr>
        </p:nvSpPr>
        <p:spPr>
          <a:xfrm>
            <a:off x="279399" y="2000922"/>
            <a:ext cx="8531114" cy="4399878"/>
          </a:xfrm>
          <a:ln w="19050">
            <a:solidFill>
              <a:schemeClr val="tx1"/>
            </a:solidFill>
          </a:ln>
        </p:spPr>
        <p:txBody>
          <a:bodyPr/>
          <a:lstStyle>
            <a:lvl1pPr marL="0" indent="0">
              <a:lnSpc>
                <a:spcPct val="100000"/>
              </a:lnSpc>
              <a:spcBef>
                <a:spcPts val="0"/>
              </a:spcBef>
              <a:buFont typeface="Arial" pitchFamily="34" charset="0"/>
              <a:buNone/>
              <a:defRPr sz="1400">
                <a:latin typeface="Courier New" pitchFamily="49" charset="0"/>
                <a:cs typeface="Courier New" pitchFamily="49" charset="0"/>
              </a:defRPr>
            </a:lvl1pPr>
            <a:lvl2pPr marL="0" indent="0">
              <a:lnSpc>
                <a:spcPct val="100000"/>
              </a:lnSpc>
              <a:spcBef>
                <a:spcPts val="0"/>
              </a:spcBef>
              <a:buNone/>
              <a:defRPr sz="1400">
                <a:latin typeface="Courier New" pitchFamily="49" charset="0"/>
                <a:cs typeface="Courier New" pitchFamily="49" charset="0"/>
              </a:defRPr>
            </a:lvl2pPr>
            <a:lvl3pPr marL="0" indent="0">
              <a:lnSpc>
                <a:spcPct val="100000"/>
              </a:lnSpc>
              <a:spcBef>
                <a:spcPts val="0"/>
              </a:spcBef>
              <a:buNone/>
              <a:defRPr sz="1400">
                <a:latin typeface="Courier New" pitchFamily="49" charset="0"/>
                <a:cs typeface="Courier New" pitchFamily="49" charset="0"/>
              </a:defRPr>
            </a:lvl3pPr>
            <a:lvl4pPr marL="0" indent="0">
              <a:lnSpc>
                <a:spcPct val="100000"/>
              </a:lnSpc>
              <a:spcBef>
                <a:spcPts val="0"/>
              </a:spcBef>
              <a:buFont typeface="Arial" pitchFamily="34" charset="0"/>
              <a:buNone/>
              <a:defRPr sz="1400">
                <a:latin typeface="Courier New" pitchFamily="49" charset="0"/>
                <a:cs typeface="Courier New" pitchFamily="49" charset="0"/>
              </a:defRPr>
            </a:lvl4pPr>
            <a:lvl5pPr marL="0" indent="0">
              <a:lnSpc>
                <a:spcPct val="100000"/>
              </a:lnSpc>
              <a:spcBef>
                <a:spcPts val="0"/>
              </a:spcBef>
              <a:buFont typeface="Arial" pitchFamily="34" charset="0"/>
              <a:buNone/>
              <a:defRPr sz="1400">
                <a:latin typeface="Courier New" pitchFamily="49" charset="0"/>
                <a:cs typeface="Courier New" pitchFamily="49" charset="0"/>
              </a:defRPr>
            </a:lvl5pPr>
          </a:lstStyle>
          <a:p>
            <a:pPr lvl="0"/>
            <a:r>
              <a:rPr lang="en-US"/>
              <a:t>Router# show command</a:t>
            </a:r>
          </a:p>
          <a:p>
            <a:pPr lvl="0"/>
            <a:r>
              <a:rPr lang="en-US"/>
              <a:t>Output output output output output</a:t>
            </a:r>
          </a:p>
        </p:txBody>
      </p:sp>
      <p:sp>
        <p:nvSpPr>
          <p:cNvPr id="6" name="Content Placeholder 5"/>
          <p:cNvSpPr>
            <a:spLocks noGrp="1"/>
          </p:cNvSpPr>
          <p:nvPr>
            <p:ph sz="quarter" idx="11" hasCustomPrompt="1"/>
          </p:nvPr>
        </p:nvSpPr>
        <p:spPr>
          <a:xfrm>
            <a:off x="279400" y="1215615"/>
            <a:ext cx="8520113" cy="687798"/>
          </a:xfrm>
        </p:spPr>
        <p:txBody>
          <a:bodyPr>
            <a:normAutofit/>
          </a:bodyPr>
          <a:lstStyle>
            <a:lvl1pPr marL="11113" indent="-11113">
              <a:buNone/>
              <a:defRPr sz="2400" b="0"/>
            </a:lvl1pPr>
          </a:lstStyle>
          <a:p>
            <a:pPr lvl="0"/>
            <a:r>
              <a:rPr lang="en-US"/>
              <a:t>Brief explanation of the command.</a:t>
            </a:r>
          </a:p>
        </p:txBody>
      </p:sp>
    </p:spTree>
    <p:extLst>
      <p:ext uri="{BB962C8B-B14F-4D97-AF65-F5344CB8AC3E}">
        <p14:creationId xmlns:p14="http://schemas.microsoft.com/office/powerpoint/2010/main" val="1811491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55638" y="1"/>
            <a:ext cx="8145462" cy="11967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82124" bIns="38100" numCol="1" anchor="b" anchorCtr="0" compatLnSpc="1">
            <a:prstTxWarp prst="textNoShape">
              <a:avLst/>
            </a:prstTxWarp>
          </a:bodyPr>
          <a:lstStyle/>
          <a:p>
            <a:pPr lvl="0"/>
            <a:r>
              <a:rPr lang="en-US" altLang="el-GR" dirty="0">
                <a:sym typeface="Lucida Grande" charset="0"/>
              </a:rPr>
              <a:t>Click to edit Master title style</a:t>
            </a:r>
          </a:p>
        </p:txBody>
      </p:sp>
      <p:sp>
        <p:nvSpPr>
          <p:cNvPr id="2051" name="Rectangle 2"/>
          <p:cNvSpPr>
            <a:spLocks noGrp="1" noChangeArrowheads="1"/>
          </p:cNvSpPr>
          <p:nvPr>
            <p:ph type="body" idx="1"/>
          </p:nvPr>
        </p:nvSpPr>
        <p:spPr bwMode="auto">
          <a:xfrm>
            <a:off x="655638" y="1340768"/>
            <a:ext cx="7940675" cy="5517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82124" bIns="38100" numCol="1" anchor="t" anchorCtr="0" compatLnSpc="1">
            <a:prstTxWarp prst="textNoShape">
              <a:avLst/>
            </a:prstTxWarp>
          </a:bodyPr>
          <a:lstStyle/>
          <a:p>
            <a:pPr lvl="0"/>
            <a:r>
              <a:rPr lang="en-US" altLang="el-GR" dirty="0">
                <a:sym typeface="Lucida Grande" charset="0"/>
              </a:rPr>
              <a:t>Click to edit Master text styles</a:t>
            </a:r>
          </a:p>
          <a:p>
            <a:pPr lvl="1"/>
            <a:r>
              <a:rPr lang="en-US" altLang="el-GR" dirty="0">
                <a:sym typeface="Lucida Grande" charset="0"/>
              </a:rPr>
              <a:t>Second level</a:t>
            </a:r>
          </a:p>
          <a:p>
            <a:pPr lvl="2"/>
            <a:r>
              <a:rPr lang="en-US" altLang="el-GR" dirty="0">
                <a:sym typeface="Lucida Grande" charset="0"/>
              </a:rPr>
              <a:t>Third level</a:t>
            </a:r>
          </a:p>
          <a:p>
            <a:pPr lvl="3"/>
            <a:r>
              <a:rPr lang="en-US" altLang="el-GR" dirty="0">
                <a:sym typeface="Lucida Grande" charset="0"/>
              </a:rPr>
              <a:t>Fourth level</a:t>
            </a:r>
          </a:p>
          <a:p>
            <a:pPr lvl="4"/>
            <a:r>
              <a:rPr lang="en-US" altLang="el-GR" dirty="0">
                <a:sym typeface="Lucida Grande" charset="0"/>
              </a:rPr>
              <a:t>Fifth level</a:t>
            </a:r>
          </a:p>
        </p:txBody>
      </p:sp>
      <p:pic>
        <p:nvPicPr>
          <p:cNvPr id="4" name="Picture 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5167470"/>
      </p:ext>
    </p:extLst>
  </p:cSld>
  <p:clrMap bg1="dk2" tx1="lt1" bg2="dk1" tx2="lt2" accent1="accent1" accent2="accent2" accent3="accent3" accent4="accent4" accent5="accent5" accent6="accent6" hlink="hlink" folHlink="folHlink"/>
  <p:sldLayoutIdLst>
    <p:sldLayoutId id="2147484024" r:id="rId1"/>
    <p:sldLayoutId id="2147484025" r:id="rId2"/>
    <p:sldLayoutId id="2147484027" r:id="rId3"/>
    <p:sldLayoutId id="2147484028" r:id="rId4"/>
    <p:sldLayoutId id="2147484030" r:id="rId5"/>
    <p:sldLayoutId id="2147484031" r:id="rId6"/>
    <p:sldLayoutId id="2147484032" r:id="rId7"/>
    <p:sldLayoutId id="2147484033" r:id="rId8"/>
    <p:sldLayoutId id="2147484034" r:id="rId9"/>
    <p:sldLayoutId id="2147484035" r:id="rId10"/>
    <p:sldLayoutId id="2147484038" r:id="rId11"/>
    <p:sldLayoutId id="2147484039" r:id="rId12"/>
  </p:sldLayoutIdLst>
  <p:transition/>
  <p:hf hdr="0" ftr="0" dt="0"/>
  <p:txStyles>
    <p:titleStyle>
      <a:lvl1pPr algn="l" rtl="0" eaLnBrk="0" fontAlgn="base" hangingPunct="0">
        <a:lnSpc>
          <a:spcPct val="90000"/>
        </a:lnSpc>
        <a:spcBef>
          <a:spcPct val="0"/>
        </a:spcBef>
        <a:spcAft>
          <a:spcPct val="0"/>
        </a:spcAft>
        <a:defRPr sz="2800" b="1">
          <a:solidFill>
            <a:srgbClr val="1A1A1A"/>
          </a:solidFill>
          <a:latin typeface="+mj-lt"/>
          <a:ea typeface="+mj-ea"/>
          <a:cs typeface="+mj-cs"/>
          <a:sym typeface="Lucida Grande" charset="0"/>
        </a:defRPr>
      </a:lvl1pPr>
      <a:lvl2pPr algn="l" rtl="0" eaLnBrk="0" fontAlgn="base" hangingPunct="0">
        <a:lnSpc>
          <a:spcPct val="90000"/>
        </a:lnSpc>
        <a:spcBef>
          <a:spcPct val="0"/>
        </a:spcBef>
        <a:spcAft>
          <a:spcPct val="0"/>
        </a:spcAft>
        <a:defRPr sz="2800" b="1">
          <a:solidFill>
            <a:srgbClr val="1A1A1A"/>
          </a:solidFill>
          <a:latin typeface="Lucida Grande" charset="0"/>
          <a:ea typeface="ヒラギノ角ゴ ProN W6" charset="0"/>
          <a:cs typeface="ヒラギノ角ゴ ProN W6" charset="0"/>
          <a:sym typeface="Lucida Grande" charset="0"/>
        </a:defRPr>
      </a:lvl2pPr>
      <a:lvl3pPr algn="l" rtl="0" eaLnBrk="0" fontAlgn="base" hangingPunct="0">
        <a:lnSpc>
          <a:spcPct val="90000"/>
        </a:lnSpc>
        <a:spcBef>
          <a:spcPct val="0"/>
        </a:spcBef>
        <a:spcAft>
          <a:spcPct val="0"/>
        </a:spcAft>
        <a:defRPr sz="2800" b="1">
          <a:solidFill>
            <a:srgbClr val="1A1A1A"/>
          </a:solidFill>
          <a:latin typeface="Lucida Grande" charset="0"/>
          <a:ea typeface="ヒラギノ角ゴ ProN W6" charset="0"/>
          <a:cs typeface="ヒラギノ角ゴ ProN W6" charset="0"/>
          <a:sym typeface="Lucida Grande" charset="0"/>
        </a:defRPr>
      </a:lvl3pPr>
      <a:lvl4pPr algn="l" rtl="0" eaLnBrk="0" fontAlgn="base" hangingPunct="0">
        <a:lnSpc>
          <a:spcPct val="90000"/>
        </a:lnSpc>
        <a:spcBef>
          <a:spcPct val="0"/>
        </a:spcBef>
        <a:spcAft>
          <a:spcPct val="0"/>
        </a:spcAft>
        <a:defRPr sz="2800" b="1">
          <a:solidFill>
            <a:srgbClr val="1A1A1A"/>
          </a:solidFill>
          <a:latin typeface="Lucida Grande" charset="0"/>
          <a:ea typeface="ヒラギノ角ゴ ProN W6" charset="0"/>
          <a:cs typeface="ヒラギノ角ゴ ProN W6" charset="0"/>
          <a:sym typeface="Lucida Grande" charset="0"/>
        </a:defRPr>
      </a:lvl4pPr>
      <a:lvl5pPr algn="l" rtl="0" eaLnBrk="0" fontAlgn="base" hangingPunct="0">
        <a:lnSpc>
          <a:spcPct val="90000"/>
        </a:lnSpc>
        <a:spcBef>
          <a:spcPct val="0"/>
        </a:spcBef>
        <a:spcAft>
          <a:spcPct val="0"/>
        </a:spcAft>
        <a:defRPr sz="2800" b="1">
          <a:solidFill>
            <a:srgbClr val="1A1A1A"/>
          </a:solidFill>
          <a:latin typeface="Lucida Grande" charset="0"/>
          <a:ea typeface="ヒラギノ角ゴ ProN W6" charset="0"/>
          <a:cs typeface="ヒラギノ角ゴ ProN W6" charset="0"/>
          <a:sym typeface="Lucida Grande" charset="0"/>
        </a:defRPr>
      </a:lvl5pPr>
      <a:lvl6pPr marL="457200" algn="l" rtl="0" fontAlgn="base">
        <a:lnSpc>
          <a:spcPct val="90000"/>
        </a:lnSpc>
        <a:spcBef>
          <a:spcPct val="0"/>
        </a:spcBef>
        <a:spcAft>
          <a:spcPct val="0"/>
        </a:spcAft>
        <a:defRPr sz="2800" b="1">
          <a:solidFill>
            <a:srgbClr val="1A1A1A"/>
          </a:solidFill>
          <a:latin typeface="Lucida Grande" charset="0"/>
          <a:ea typeface="ヒラギノ角ゴ ProN W6" charset="0"/>
          <a:cs typeface="ヒラギノ角ゴ ProN W6" charset="0"/>
          <a:sym typeface="Lucida Grande" charset="0"/>
        </a:defRPr>
      </a:lvl6pPr>
      <a:lvl7pPr marL="914400" algn="l" rtl="0" fontAlgn="base">
        <a:lnSpc>
          <a:spcPct val="90000"/>
        </a:lnSpc>
        <a:spcBef>
          <a:spcPct val="0"/>
        </a:spcBef>
        <a:spcAft>
          <a:spcPct val="0"/>
        </a:spcAft>
        <a:defRPr sz="2800" b="1">
          <a:solidFill>
            <a:srgbClr val="1A1A1A"/>
          </a:solidFill>
          <a:latin typeface="Lucida Grande" charset="0"/>
          <a:ea typeface="ヒラギノ角ゴ ProN W6" charset="0"/>
          <a:cs typeface="ヒラギノ角ゴ ProN W6" charset="0"/>
          <a:sym typeface="Lucida Grande" charset="0"/>
        </a:defRPr>
      </a:lvl7pPr>
      <a:lvl8pPr marL="1371600" algn="l" rtl="0" fontAlgn="base">
        <a:lnSpc>
          <a:spcPct val="90000"/>
        </a:lnSpc>
        <a:spcBef>
          <a:spcPct val="0"/>
        </a:spcBef>
        <a:spcAft>
          <a:spcPct val="0"/>
        </a:spcAft>
        <a:defRPr sz="2800" b="1">
          <a:solidFill>
            <a:srgbClr val="1A1A1A"/>
          </a:solidFill>
          <a:latin typeface="Lucida Grande" charset="0"/>
          <a:ea typeface="ヒラギノ角ゴ ProN W6" charset="0"/>
          <a:cs typeface="ヒラギノ角ゴ ProN W6" charset="0"/>
          <a:sym typeface="Lucida Grande" charset="0"/>
        </a:defRPr>
      </a:lvl8pPr>
      <a:lvl9pPr marL="1828800" algn="l" rtl="0" fontAlgn="base">
        <a:lnSpc>
          <a:spcPct val="90000"/>
        </a:lnSpc>
        <a:spcBef>
          <a:spcPct val="0"/>
        </a:spcBef>
        <a:spcAft>
          <a:spcPct val="0"/>
        </a:spcAft>
        <a:defRPr sz="2800" b="1">
          <a:solidFill>
            <a:srgbClr val="1A1A1A"/>
          </a:solidFill>
          <a:latin typeface="Lucida Grande" charset="0"/>
          <a:ea typeface="ヒラギノ角ゴ ProN W6" charset="0"/>
          <a:cs typeface="ヒラギノ角ゴ ProN W6" charset="0"/>
          <a:sym typeface="Lucida Grande" charset="0"/>
        </a:defRPr>
      </a:lvl9pPr>
    </p:titleStyle>
    <p:bodyStyle>
      <a:lvl1pPr marL="241300" indent="-236538" algn="l" rtl="0" eaLnBrk="0" fontAlgn="base" hangingPunct="0">
        <a:lnSpc>
          <a:spcPct val="95000"/>
        </a:lnSpc>
        <a:spcBef>
          <a:spcPts val="1200"/>
        </a:spcBef>
        <a:spcAft>
          <a:spcPct val="0"/>
        </a:spcAft>
        <a:buClr>
          <a:srgbClr val="000000"/>
        </a:buClr>
        <a:buSzPct val="100000"/>
        <a:buFont typeface="Wingdings" pitchFamily="2" charset="2"/>
        <a:buChar char="§"/>
        <a:defRPr sz="1800">
          <a:solidFill>
            <a:srgbClr val="1A1A1A"/>
          </a:solidFill>
          <a:latin typeface="+mn-lt"/>
          <a:ea typeface="+mn-ea"/>
          <a:cs typeface="+mn-cs"/>
          <a:sym typeface="Lucida Grande" charset="0"/>
        </a:defRPr>
      </a:lvl1pPr>
      <a:lvl2pPr marL="541338" indent="-117475" algn="l" rtl="0" eaLnBrk="0" fontAlgn="base" hangingPunct="0">
        <a:lnSpc>
          <a:spcPct val="95000"/>
        </a:lnSpc>
        <a:spcBef>
          <a:spcPts val="800"/>
        </a:spcBef>
        <a:spcAft>
          <a:spcPct val="0"/>
        </a:spcAft>
        <a:buClr>
          <a:srgbClr val="1A1A1A"/>
        </a:buClr>
        <a:buSzPct val="100000"/>
        <a:buFont typeface="Lucida Grande" charset="0"/>
        <a:buChar char="–"/>
        <a:defRPr>
          <a:solidFill>
            <a:srgbClr val="1A1A1A"/>
          </a:solidFill>
          <a:latin typeface="+mn-lt"/>
          <a:ea typeface="+mn-ea"/>
          <a:cs typeface="+mn-cs"/>
          <a:sym typeface="Lucida Grande" charset="0"/>
        </a:defRPr>
      </a:lvl2pPr>
      <a:lvl3pPr marL="881063" indent="-4763" algn="l" rtl="0" eaLnBrk="0" fontAlgn="base" hangingPunct="0">
        <a:lnSpc>
          <a:spcPct val="95000"/>
        </a:lnSpc>
        <a:spcBef>
          <a:spcPts val="700"/>
        </a:spcBef>
        <a:spcAft>
          <a:spcPct val="0"/>
        </a:spcAft>
        <a:buClr>
          <a:srgbClr val="1A1A1A"/>
        </a:buClr>
        <a:buSzPct val="100000"/>
        <a:buFont typeface="Lucida Grande" charset="0"/>
        <a:buChar char="•"/>
        <a:defRPr sz="1400">
          <a:solidFill>
            <a:srgbClr val="1A1A1A"/>
          </a:solidFill>
          <a:latin typeface="+mn-lt"/>
          <a:ea typeface="+mn-ea"/>
          <a:cs typeface="+mn-cs"/>
          <a:sym typeface="Lucida Grande" charset="0"/>
        </a:defRPr>
      </a:lvl3pPr>
      <a:lvl4pPr marL="1338263" indent="-117475" algn="l" rtl="0" eaLnBrk="0" fontAlgn="base" hangingPunct="0">
        <a:lnSpc>
          <a:spcPct val="95000"/>
        </a:lnSpc>
        <a:spcBef>
          <a:spcPts val="600"/>
        </a:spcBef>
        <a:spcAft>
          <a:spcPct val="0"/>
        </a:spcAft>
        <a:buClr>
          <a:srgbClr val="1A1A1A"/>
        </a:buClr>
        <a:buSzPct val="100000"/>
        <a:buFont typeface="Lucida Grande" charset="0"/>
        <a:buChar char="–"/>
        <a:defRPr sz="1400">
          <a:solidFill>
            <a:srgbClr val="1A1A1A"/>
          </a:solidFill>
          <a:latin typeface="+mn-lt"/>
          <a:ea typeface="+mn-ea"/>
          <a:cs typeface="+mn-cs"/>
          <a:sym typeface="Lucida Grande" charset="0"/>
        </a:defRPr>
      </a:lvl4pPr>
      <a:lvl5pPr marL="1790700" indent="38100" algn="l" rtl="0" eaLnBrk="0" fontAlgn="base" hangingPunct="0">
        <a:lnSpc>
          <a:spcPct val="95000"/>
        </a:lnSpc>
        <a:spcBef>
          <a:spcPts val="800"/>
        </a:spcBef>
        <a:spcAft>
          <a:spcPct val="0"/>
        </a:spcAft>
        <a:buClr>
          <a:srgbClr val="1A1A1A"/>
        </a:buClr>
        <a:buSzPct val="100000"/>
        <a:buFont typeface="Lucida Grande" charset="0"/>
        <a:defRPr sz="1400">
          <a:solidFill>
            <a:srgbClr val="1A1A1A"/>
          </a:solidFill>
          <a:latin typeface="+mn-lt"/>
          <a:ea typeface="+mn-ea"/>
          <a:cs typeface="+mn-cs"/>
          <a:sym typeface="Lucida Grande" charset="0"/>
        </a:defRPr>
      </a:lvl5pPr>
      <a:lvl6pPr marL="2247900" algn="l" rtl="0" fontAlgn="base">
        <a:lnSpc>
          <a:spcPct val="95000"/>
        </a:lnSpc>
        <a:spcBef>
          <a:spcPts val="800"/>
        </a:spcBef>
        <a:spcAft>
          <a:spcPct val="0"/>
        </a:spcAft>
        <a:buClr>
          <a:srgbClr val="1A1A1A"/>
        </a:buClr>
        <a:buSzPct val="100000"/>
        <a:buFont typeface="Lucida Grande" charset="0"/>
        <a:defRPr sz="1400">
          <a:solidFill>
            <a:srgbClr val="1A1A1A"/>
          </a:solidFill>
          <a:latin typeface="+mn-lt"/>
          <a:ea typeface="+mn-ea"/>
          <a:cs typeface="+mn-cs"/>
          <a:sym typeface="Lucida Grande" charset="0"/>
        </a:defRPr>
      </a:lvl6pPr>
      <a:lvl7pPr marL="2705100" algn="l" rtl="0" fontAlgn="base">
        <a:lnSpc>
          <a:spcPct val="95000"/>
        </a:lnSpc>
        <a:spcBef>
          <a:spcPts val="800"/>
        </a:spcBef>
        <a:spcAft>
          <a:spcPct val="0"/>
        </a:spcAft>
        <a:buClr>
          <a:srgbClr val="1A1A1A"/>
        </a:buClr>
        <a:buSzPct val="100000"/>
        <a:buFont typeface="Lucida Grande" charset="0"/>
        <a:defRPr sz="1400">
          <a:solidFill>
            <a:srgbClr val="1A1A1A"/>
          </a:solidFill>
          <a:latin typeface="+mn-lt"/>
          <a:ea typeface="+mn-ea"/>
          <a:cs typeface="+mn-cs"/>
          <a:sym typeface="Lucida Grande" charset="0"/>
        </a:defRPr>
      </a:lvl7pPr>
      <a:lvl8pPr marL="3162300" algn="l" rtl="0" fontAlgn="base">
        <a:lnSpc>
          <a:spcPct val="95000"/>
        </a:lnSpc>
        <a:spcBef>
          <a:spcPts val="800"/>
        </a:spcBef>
        <a:spcAft>
          <a:spcPct val="0"/>
        </a:spcAft>
        <a:buClr>
          <a:srgbClr val="1A1A1A"/>
        </a:buClr>
        <a:buSzPct val="100000"/>
        <a:buFont typeface="Lucida Grande" charset="0"/>
        <a:defRPr sz="1400">
          <a:solidFill>
            <a:srgbClr val="1A1A1A"/>
          </a:solidFill>
          <a:latin typeface="+mn-lt"/>
          <a:ea typeface="+mn-ea"/>
          <a:cs typeface="+mn-cs"/>
          <a:sym typeface="Lucida Grande" charset="0"/>
        </a:defRPr>
      </a:lvl8pPr>
      <a:lvl9pPr marL="3619500" algn="l" rtl="0" fontAlgn="base">
        <a:lnSpc>
          <a:spcPct val="95000"/>
        </a:lnSpc>
        <a:spcBef>
          <a:spcPts val="800"/>
        </a:spcBef>
        <a:spcAft>
          <a:spcPct val="0"/>
        </a:spcAft>
        <a:buClr>
          <a:srgbClr val="1A1A1A"/>
        </a:buClr>
        <a:buSzPct val="100000"/>
        <a:buFont typeface="Lucida Grande" charset="0"/>
        <a:defRPr sz="1400">
          <a:solidFill>
            <a:srgbClr val="1A1A1A"/>
          </a:solidFill>
          <a:latin typeface="+mn-lt"/>
          <a:ea typeface="+mn-ea"/>
          <a:cs typeface="+mn-cs"/>
          <a:sym typeface="Lucida Grande" charset="0"/>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hyperlink" Target="http://www.cisco.com/en/US/partner/docs/switches/lan/catalyst3560/software/release/12.2_55_se/configuration/guide/sweot.html" TargetMode="External"/><Relationship Id="rId3" Type="http://schemas.openxmlformats.org/officeDocument/2006/relationships/hyperlink" Target="http://www.cisco.com/en/US/partner/docs/switches/lan/catalyst3560/software/release/12.2_55_se/command/reference/3560_cr.html" TargetMode="External"/><Relationship Id="rId7" Type="http://schemas.openxmlformats.org/officeDocument/2006/relationships/hyperlink" Target="http://www.cisco.com/en/US/docs/switches/lan/catalyst3560/software/release/12.2_52_se/configuration/guide/swiprout.html"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hyperlink" Target="http://www.cisco.com/en/US/partner/docs/ios/ipapp/configuration/guide/ipapp_glbp.htm" TargetMode="External"/><Relationship Id="rId5" Type="http://schemas.openxmlformats.org/officeDocument/2006/relationships/hyperlink" Target="http://www.cisco.com/en/US/partner/docs/ios/ipapp/configuration/guide/ipapp_vrrp.html" TargetMode="External"/><Relationship Id="rId4" Type="http://schemas.openxmlformats.org/officeDocument/2006/relationships/hyperlink" Target="http://www.cisco.com/en/US/partner/docs/switches/lan/catalyst3560/software/release/12.2_55_se/configuration/guide/swhsrp.html"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98613"/>
            <a:ext cx="9140825" cy="274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9738" y="447675"/>
            <a:ext cx="3684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4"/>
          <p:cNvSpPr>
            <a:spLocks noGrp="1" noChangeArrowheads="1"/>
          </p:cNvSpPr>
          <p:nvPr>
            <p:ph type="title"/>
          </p:nvPr>
        </p:nvSpPr>
        <p:spPr>
          <a:xfrm>
            <a:off x="650875" y="992188"/>
            <a:ext cx="3692525" cy="3960812"/>
          </a:xfrm>
        </p:spPr>
        <p:txBody>
          <a:bodyPr rIns="88048" anchor="ctr"/>
          <a:lstStyle/>
          <a:p>
            <a:pPr marL="42863" eaLnBrk="1" hangingPunct="1">
              <a:defRPr/>
            </a:pPr>
            <a:r>
              <a:rPr lang="en-US" sz="2400" b="0" dirty="0"/>
              <a:t>CCNP SWITCH v7.1</a:t>
            </a:r>
            <a:r>
              <a:rPr lang="en-US" sz="2400" b="0" dirty="0">
                <a:ea typeface="ヒラギノ角ゴ ProN W3" charset="0"/>
                <a:cs typeface="ヒラギノ角ゴ ProN W3" charset="0"/>
              </a:rPr>
              <a:t/>
            </a:r>
            <a:br>
              <a:rPr lang="en-US" sz="2400" b="0" dirty="0">
                <a:ea typeface="ヒラギノ角ゴ ProN W3" charset="0"/>
                <a:cs typeface="ヒラギノ角ゴ ProN W3" charset="0"/>
              </a:rPr>
            </a:br>
            <a:endParaRPr lang="en-US" sz="2400" b="0" dirty="0">
              <a:ea typeface="ヒラギノ角ゴ ProN W3" charset="0"/>
              <a:cs typeface="ヒラギノ角ゴ ProN W3" charset="0"/>
            </a:endParaRPr>
          </a:p>
        </p:txBody>
      </p:sp>
      <p:sp>
        <p:nvSpPr>
          <p:cNvPr id="6150" name="Rectangle 5"/>
          <p:cNvSpPr>
            <a:spLocks noGrp="1" noChangeArrowheads="1"/>
          </p:cNvSpPr>
          <p:nvPr>
            <p:ph idx="1"/>
          </p:nvPr>
        </p:nvSpPr>
        <p:spPr>
          <a:xfrm>
            <a:off x="650875" y="4953000"/>
            <a:ext cx="7197725" cy="1905000"/>
          </a:xfrm>
        </p:spPr>
        <p:txBody>
          <a:bodyPr rIns="88048"/>
          <a:lstStyle/>
          <a:p>
            <a:pPr marL="42863" indent="0" algn="ctr" eaLnBrk="1" hangingPunct="1">
              <a:lnSpc>
                <a:spcPct val="90000"/>
              </a:lnSpc>
              <a:buFont typeface="Wingdings" pitchFamily="2" charset="2"/>
              <a:buNone/>
            </a:pPr>
            <a:r>
              <a:rPr lang="en-US" altLang="el-GR" sz="2400" b="1" dirty="0">
                <a:solidFill>
                  <a:srgbClr val="1A1A1A"/>
                </a:solidFill>
                <a:latin typeface="Calibri" panose="020F0502020204030204" pitchFamily="34" charset="0"/>
                <a:ea typeface="Calibri" panose="020F0502020204030204" pitchFamily="34" charset="0"/>
              </a:rPr>
              <a:t>Chapter 6: </a:t>
            </a:r>
            <a:r>
              <a:rPr lang="en-US" altLang="el-GR" sz="2400" b="1" dirty="0">
                <a:latin typeface="Calibri" panose="020F0502020204030204" pitchFamily="34" charset="0"/>
                <a:ea typeface="Calibri" panose="020F0502020204030204" pitchFamily="34" charset="0"/>
              </a:rPr>
              <a:t>First-Hop Redundancy</a:t>
            </a:r>
            <a:endParaRPr lang="en-US" altLang="el-GR" sz="2400" b="1" dirty="0">
              <a:solidFill>
                <a:srgbClr val="1A1A1A"/>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89352029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HSRP Failover</a:t>
            </a:r>
          </a:p>
        </p:txBody>
      </p:sp>
      <p:sp>
        <p:nvSpPr>
          <p:cNvPr id="8" name="Content Placeholder 7"/>
          <p:cNvSpPr>
            <a:spLocks noGrp="1"/>
          </p:cNvSpPr>
          <p:nvPr>
            <p:ph sz="half" idx="1"/>
          </p:nvPr>
        </p:nvSpPr>
        <p:spPr>
          <a:xfrm>
            <a:off x="232012" y="1142829"/>
            <a:ext cx="3835021" cy="5316513"/>
          </a:xfrm>
        </p:spPr>
        <p:txBody>
          <a:bodyPr>
            <a:noAutofit/>
          </a:bodyPr>
          <a:lstStyle/>
          <a:p>
            <a:r>
              <a:rPr lang="en-US" sz="2400" dirty="0"/>
              <a:t>When the forwarding router or a link to it fails:</a:t>
            </a:r>
          </a:p>
          <a:p>
            <a:r>
              <a:rPr lang="en-US" sz="2400" dirty="0"/>
              <a:t>The standby router stops seeing hello messages from forwarding router. </a:t>
            </a:r>
          </a:p>
          <a:p>
            <a:r>
              <a:rPr lang="en-US" sz="2400" dirty="0"/>
              <a:t>The standby router then assumes role of forwarding router. </a:t>
            </a:r>
          </a:p>
          <a:p>
            <a:r>
              <a:rPr lang="en-US" sz="2400" dirty="0"/>
              <a:t>As the new forwarding router assumes both IP and MAC address of virtual router, end stations see no disruption in service.</a:t>
            </a:r>
          </a:p>
        </p:txBody>
      </p:sp>
      <p:grpSp>
        <p:nvGrpSpPr>
          <p:cNvPr id="5" name="Group 3"/>
          <p:cNvGrpSpPr>
            <a:grpSpLocks noGrp="1" noUngrp="1" noChangeAspect="1"/>
          </p:cNvGrpSpPr>
          <p:nvPr/>
        </p:nvGrpSpPr>
        <p:grpSpPr bwMode="auto">
          <a:xfrm>
            <a:off x="4162567" y="1142829"/>
            <a:ext cx="4883327" cy="5599165"/>
            <a:chOff x="1000125" y="685800"/>
            <a:chExt cx="7142163" cy="5867400"/>
          </a:xfrm>
        </p:grpSpPr>
        <p:pic>
          <p:nvPicPr>
            <p:cNvPr id="6" name="Picture 1" descr="Figure 6-3 Active HSRP Router Link Failure"/>
            <p:cNvPicPr>
              <a:picLocks noRot="1" noChangeAspect="1" noMove="1" noResize="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1000125" y="685800"/>
              <a:ext cx="7142163"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000125" y="6210964"/>
              <a:ext cx="7142163" cy="342236"/>
            </a:xfrm>
            <a:prstGeom prst="rect">
              <a:avLst/>
            </a:prstGeom>
            <a:noFill/>
            <a:ln>
              <a:noFill/>
            </a:ln>
          </p:spPr>
          <p:txBody>
            <a:bodyPr anchor="ctr">
              <a:normAutofit fontScale="85000" lnSpcReduction="20000"/>
            </a:bodyPr>
            <a:lstStyle/>
            <a:p>
              <a:pPr algn="ctr" fontAlgn="auto">
                <a:spcBef>
                  <a:spcPts val="0"/>
                </a:spcBef>
                <a:spcAft>
                  <a:spcPts val="0"/>
                </a:spcAft>
                <a:defRPr/>
              </a:pPr>
              <a:endParaRPr lang="en-US" sz="2400" dirty="0">
                <a:latin typeface="+mn-lt"/>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HSRP Operation</a:t>
            </a:r>
          </a:p>
        </p:txBody>
      </p:sp>
      <p:sp>
        <p:nvSpPr>
          <p:cNvPr id="8" name="Content Placeholder 7"/>
          <p:cNvSpPr>
            <a:spLocks noGrp="1"/>
          </p:cNvSpPr>
          <p:nvPr>
            <p:ph idx="1"/>
          </p:nvPr>
        </p:nvSpPr>
        <p:spPr/>
        <p:txBody>
          <a:bodyPr>
            <a:noAutofit/>
          </a:bodyPr>
          <a:lstStyle/>
          <a:p>
            <a:r>
              <a:rPr lang="en-US" sz="2400" dirty="0"/>
              <a:t>HSRP active and standby routers send hello messages to multicast address 224.0.0.2 (all routers) for Version 1, or 224.0.0.102 for version 2, using UDP port </a:t>
            </a:r>
            <a:r>
              <a:rPr lang="pt-BR" sz="2400" dirty="0"/>
              <a:t>1985.</a:t>
            </a:r>
          </a:p>
          <a:p>
            <a:r>
              <a:rPr lang="pt-BR" sz="2400" dirty="0"/>
              <a:t>Hello messages used to communicated between routers within HSRP group.</a:t>
            </a:r>
          </a:p>
          <a:p>
            <a:r>
              <a:rPr lang="en-US" sz="2400" dirty="0"/>
              <a:t>All routers in HSRP group need to be L2 adjacent so that hello packets can be exchanged.</a:t>
            </a:r>
          </a:p>
          <a:p>
            <a:r>
              <a:rPr lang="en-US" sz="2400" dirty="0"/>
              <a:t>All routers in an HSRP group have specific roles and interact in specific manners:</a:t>
            </a:r>
          </a:p>
          <a:p>
            <a:pPr lvl="1"/>
            <a:r>
              <a:rPr lang="en-US" sz="2400" b="1" dirty="0"/>
              <a:t>Virtual router</a:t>
            </a:r>
            <a:endParaRPr lang="en-US" sz="2400" dirty="0"/>
          </a:p>
          <a:p>
            <a:pPr lvl="1"/>
            <a:r>
              <a:rPr lang="en-US" sz="2400" b="1" dirty="0"/>
              <a:t>Active router</a:t>
            </a:r>
          </a:p>
          <a:p>
            <a:pPr lvl="1"/>
            <a:r>
              <a:rPr lang="en-US" sz="2400" b="1" dirty="0"/>
              <a:t>Standby router</a:t>
            </a:r>
          </a:p>
          <a:p>
            <a:pPr lvl="1"/>
            <a:r>
              <a:rPr lang="en-US" sz="2400" b="1" dirty="0"/>
              <a:t>Other routers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HSRP Operation – Virtual Router</a:t>
            </a:r>
            <a:endParaRPr lang="en-AU" dirty="0"/>
          </a:p>
        </p:txBody>
      </p:sp>
      <p:sp>
        <p:nvSpPr>
          <p:cNvPr id="6" name="Content Placeholder 5"/>
          <p:cNvSpPr>
            <a:spLocks noGrp="1"/>
          </p:cNvSpPr>
          <p:nvPr>
            <p:ph idx="1"/>
          </p:nvPr>
        </p:nvSpPr>
        <p:spPr/>
        <p:txBody>
          <a:bodyPr/>
          <a:lstStyle/>
          <a:p>
            <a:pPr marL="4762" lvl="1" indent="0">
              <a:spcBef>
                <a:spcPts val="1200"/>
              </a:spcBef>
              <a:buClr>
                <a:srgbClr val="000000"/>
              </a:buClr>
              <a:buNone/>
            </a:pPr>
            <a:r>
              <a:rPr lang="en-US" sz="2400" b="1" dirty="0"/>
              <a:t>Virtual router</a:t>
            </a:r>
            <a:endParaRPr lang="en-US" sz="2400" dirty="0"/>
          </a:p>
          <a:p>
            <a:pPr>
              <a:lnSpc>
                <a:spcPct val="100000"/>
              </a:lnSpc>
            </a:pPr>
            <a:r>
              <a:rPr lang="en-US" sz="2400" dirty="0"/>
              <a:t>An IP and MAC address pair that end devices have configured as their default gateway. </a:t>
            </a:r>
          </a:p>
          <a:p>
            <a:pPr>
              <a:lnSpc>
                <a:spcPct val="100000"/>
              </a:lnSpc>
            </a:pPr>
            <a:r>
              <a:rPr lang="en-US" sz="2400" dirty="0"/>
              <a:t>The active router processes all packets and frames sent to the virtual router address. </a:t>
            </a:r>
          </a:p>
          <a:p>
            <a:pPr>
              <a:lnSpc>
                <a:spcPct val="100000"/>
              </a:lnSpc>
            </a:pPr>
            <a:r>
              <a:rPr lang="en-US" sz="2400" dirty="0"/>
              <a:t>The virtual router processes no physical frames. There is one virtual router in an HSRP group.</a:t>
            </a:r>
          </a:p>
          <a:p>
            <a:endParaRPr lang="en-AU" dirty="0"/>
          </a:p>
        </p:txBody>
      </p:sp>
    </p:spTree>
    <p:extLst>
      <p:ext uri="{BB962C8B-B14F-4D97-AF65-F5344CB8AC3E}">
        <p14:creationId xmlns:p14="http://schemas.microsoft.com/office/powerpoint/2010/main" val="53205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HSRP Operation – Active Router</a:t>
            </a:r>
            <a:endParaRPr lang="en-AU" dirty="0"/>
          </a:p>
        </p:txBody>
      </p:sp>
      <p:sp>
        <p:nvSpPr>
          <p:cNvPr id="6" name="Content Placeholder 5"/>
          <p:cNvSpPr>
            <a:spLocks noGrp="1"/>
          </p:cNvSpPr>
          <p:nvPr>
            <p:ph idx="1"/>
          </p:nvPr>
        </p:nvSpPr>
        <p:spPr/>
        <p:txBody>
          <a:bodyPr>
            <a:normAutofit lnSpcReduction="10000"/>
          </a:bodyPr>
          <a:lstStyle/>
          <a:p>
            <a:pPr marL="4762" lvl="1" indent="0">
              <a:spcBef>
                <a:spcPts val="1200"/>
              </a:spcBef>
              <a:buClr>
                <a:srgbClr val="000000"/>
              </a:buClr>
              <a:buNone/>
            </a:pPr>
            <a:r>
              <a:rPr lang="en-US" sz="2400" b="1" dirty="0"/>
              <a:t>Active Router</a:t>
            </a:r>
            <a:endParaRPr lang="en-US" sz="2400" dirty="0"/>
          </a:p>
          <a:p>
            <a:pPr>
              <a:lnSpc>
                <a:spcPct val="100000"/>
              </a:lnSpc>
            </a:pPr>
            <a:r>
              <a:rPr lang="en-US" sz="2400" dirty="0"/>
              <a:t>Within an HSRP group, one router is elected to be the active router. </a:t>
            </a:r>
          </a:p>
          <a:p>
            <a:pPr>
              <a:lnSpc>
                <a:spcPct val="100000"/>
              </a:lnSpc>
            </a:pPr>
            <a:r>
              <a:rPr lang="en-US" sz="2400" dirty="0"/>
              <a:t>The active router physically forwards packets sent to the MAC address of the virtual router. </a:t>
            </a:r>
          </a:p>
          <a:p>
            <a:pPr>
              <a:lnSpc>
                <a:spcPct val="100000"/>
              </a:lnSpc>
            </a:pPr>
            <a:r>
              <a:rPr lang="en-US" sz="2400" dirty="0"/>
              <a:t>There is one active router in an HSRP group.</a:t>
            </a:r>
          </a:p>
          <a:p>
            <a:pPr>
              <a:lnSpc>
                <a:spcPct val="100000"/>
              </a:lnSpc>
            </a:pPr>
            <a:r>
              <a:rPr lang="en-US" sz="2400" dirty="0"/>
              <a:t>The active router responds to traffic for the virtual router. </a:t>
            </a:r>
          </a:p>
          <a:p>
            <a:pPr>
              <a:lnSpc>
                <a:spcPct val="100000"/>
              </a:lnSpc>
            </a:pPr>
            <a:r>
              <a:rPr lang="en-US" sz="2400" dirty="0"/>
              <a:t>If an end station sends a packet to the virtual router MAC address, the active router receives and processes that packet. </a:t>
            </a:r>
          </a:p>
          <a:p>
            <a:pPr>
              <a:lnSpc>
                <a:spcPct val="100000"/>
              </a:lnSpc>
            </a:pPr>
            <a:r>
              <a:rPr lang="en-US" sz="2400" dirty="0"/>
              <a:t>If an end station sends an ARP request with the virtual router IP address, the active router replies with the virtual router MAC address.</a:t>
            </a:r>
          </a:p>
          <a:p>
            <a:endParaRPr lang="en-AU" dirty="0"/>
          </a:p>
        </p:txBody>
      </p:sp>
    </p:spTree>
    <p:extLst>
      <p:ext uri="{BB962C8B-B14F-4D97-AF65-F5344CB8AC3E}">
        <p14:creationId xmlns:p14="http://schemas.microsoft.com/office/powerpoint/2010/main" val="28921921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HSRP Operation – Active Router</a:t>
            </a:r>
          </a:p>
        </p:txBody>
      </p:sp>
      <p:sp>
        <p:nvSpPr>
          <p:cNvPr id="6" name="Content Placeholder 5"/>
          <p:cNvSpPr>
            <a:spLocks noGrp="1"/>
          </p:cNvSpPr>
          <p:nvPr>
            <p:ph idx="10"/>
          </p:nvPr>
        </p:nvSpPr>
        <p:spPr>
          <a:xfrm>
            <a:off x="0" y="5650173"/>
            <a:ext cx="9144000" cy="1071445"/>
          </a:xfrm>
        </p:spPr>
        <p:txBody>
          <a:bodyPr>
            <a:normAutofit lnSpcReduction="10000"/>
          </a:bodyPr>
          <a:lstStyle/>
          <a:p>
            <a:r>
              <a:rPr lang="en-US" dirty="0"/>
              <a:t>Router A assumes the active role and forwards all frames addressed to the assigned HSRP MAC address of </a:t>
            </a:r>
            <a:r>
              <a:rPr lang="en-US" b="1" dirty="0"/>
              <a:t>0000.0c07.acxx</a:t>
            </a:r>
            <a:r>
              <a:rPr lang="en-US" dirty="0"/>
              <a:t>, where xx is the HSRP group identifier.</a:t>
            </a:r>
          </a:p>
        </p:txBody>
      </p:sp>
      <p:pic>
        <p:nvPicPr>
          <p:cNvPr id="5122" name="Picture 2"/>
          <p:cNvPicPr>
            <a:picLocks noChangeAspect="1" noChangeArrowheads="1"/>
          </p:cNvPicPr>
          <p:nvPr/>
        </p:nvPicPr>
        <p:blipFill>
          <a:blip r:embed="rId3" cstate="print"/>
          <a:stretch>
            <a:fillRect/>
          </a:stretch>
        </p:blipFill>
        <p:spPr bwMode="auto">
          <a:xfrm>
            <a:off x="1426819" y="1179668"/>
            <a:ext cx="6639008" cy="425906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HSRP Operation – Standby and Other Routers</a:t>
            </a:r>
            <a:endParaRPr lang="en-AU" dirty="0"/>
          </a:p>
        </p:txBody>
      </p:sp>
      <p:sp>
        <p:nvSpPr>
          <p:cNvPr id="6" name="Content Placeholder 5"/>
          <p:cNvSpPr>
            <a:spLocks noGrp="1"/>
          </p:cNvSpPr>
          <p:nvPr>
            <p:ph idx="1"/>
          </p:nvPr>
        </p:nvSpPr>
        <p:spPr/>
        <p:txBody>
          <a:bodyPr/>
          <a:lstStyle/>
          <a:p>
            <a:pPr marL="4762" indent="0">
              <a:lnSpc>
                <a:spcPct val="100000"/>
              </a:lnSpc>
              <a:buNone/>
            </a:pPr>
            <a:r>
              <a:rPr lang="en-US" sz="2400" b="1" dirty="0"/>
              <a:t>Standby</a:t>
            </a:r>
            <a:r>
              <a:rPr lang="en-US" sz="2400" dirty="0"/>
              <a:t> </a:t>
            </a:r>
            <a:r>
              <a:rPr lang="en-US" sz="2400" b="1" dirty="0"/>
              <a:t>Router</a:t>
            </a:r>
            <a:r>
              <a:rPr lang="en-US" sz="2400" dirty="0"/>
              <a:t>: </a:t>
            </a:r>
          </a:p>
          <a:p>
            <a:pPr>
              <a:lnSpc>
                <a:spcPct val="100000"/>
              </a:lnSpc>
            </a:pPr>
            <a:r>
              <a:rPr lang="en-US" sz="2400" dirty="0"/>
              <a:t>Listens for periodic hello messages. </a:t>
            </a:r>
          </a:p>
          <a:p>
            <a:pPr>
              <a:lnSpc>
                <a:spcPct val="100000"/>
              </a:lnSpc>
            </a:pPr>
            <a:r>
              <a:rPr lang="en-US" sz="2400" dirty="0"/>
              <a:t>When the active router fails, the other HSRP routers stop seeing hello messages from the active router. </a:t>
            </a:r>
          </a:p>
          <a:p>
            <a:pPr>
              <a:lnSpc>
                <a:spcPct val="100000"/>
              </a:lnSpc>
            </a:pPr>
            <a:r>
              <a:rPr lang="en-US" sz="2400" dirty="0"/>
              <a:t>The standby router then assumes the role of the active router. There is one standby router in an HSRP group.</a:t>
            </a:r>
          </a:p>
          <a:p>
            <a:pPr marL="4762" indent="0">
              <a:lnSpc>
                <a:spcPct val="100000"/>
              </a:lnSpc>
              <a:buNone/>
            </a:pPr>
            <a:r>
              <a:rPr lang="en-US" sz="2400" b="1" dirty="0"/>
              <a:t>Other</a:t>
            </a:r>
            <a:r>
              <a:rPr lang="en-US" sz="2400" dirty="0"/>
              <a:t> </a:t>
            </a:r>
            <a:r>
              <a:rPr lang="en-US" sz="2400" b="1" dirty="0"/>
              <a:t>Routers</a:t>
            </a:r>
            <a:r>
              <a:rPr lang="en-US" sz="2400" dirty="0"/>
              <a:t>: </a:t>
            </a:r>
          </a:p>
          <a:p>
            <a:pPr>
              <a:lnSpc>
                <a:spcPct val="100000"/>
              </a:lnSpc>
            </a:pPr>
            <a:r>
              <a:rPr lang="en-US" sz="2400" dirty="0"/>
              <a:t>There can be more than two routers in a HSRP group but only one active and one standby router is possible. </a:t>
            </a:r>
          </a:p>
          <a:p>
            <a:pPr>
              <a:lnSpc>
                <a:spcPct val="100000"/>
              </a:lnSpc>
            </a:pPr>
            <a:r>
              <a:rPr lang="en-US" sz="2400" dirty="0"/>
              <a:t>The other routers remain in the initial state and if both the active and standby routers fail, all routers in the group contend for the active and standby router roles.</a:t>
            </a:r>
          </a:p>
          <a:p>
            <a:endParaRPr lang="en-AU" dirty="0"/>
          </a:p>
        </p:txBody>
      </p:sp>
    </p:spTree>
    <p:extLst>
      <p:ext uri="{BB962C8B-B14F-4D97-AF65-F5344CB8AC3E}">
        <p14:creationId xmlns:p14="http://schemas.microsoft.com/office/powerpoint/2010/main" val="5514631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HSRP State Transition</a:t>
            </a:r>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4261618819"/>
              </p:ext>
            </p:extLst>
          </p:nvPr>
        </p:nvGraphicFramePr>
        <p:xfrm>
          <a:off x="191613" y="2470245"/>
          <a:ext cx="8952387" cy="4239449"/>
        </p:xfrm>
        <a:graphic>
          <a:graphicData uri="http://schemas.openxmlformats.org/drawingml/2006/table">
            <a:tbl>
              <a:tblPr firstRow="1" bandRow="1">
                <a:tableStyleId>{5C22544A-7EE6-4342-B048-85BDC9FD1C3A}</a:tableStyleId>
              </a:tblPr>
              <a:tblGrid>
                <a:gridCol w="1488541">
                  <a:extLst>
                    <a:ext uri="{9D8B030D-6E8A-4147-A177-3AD203B41FA5}">
                      <a16:colId xmlns:a16="http://schemas.microsoft.com/office/drawing/2014/main" val="20000"/>
                    </a:ext>
                  </a:extLst>
                </a:gridCol>
                <a:gridCol w="7463846">
                  <a:extLst>
                    <a:ext uri="{9D8B030D-6E8A-4147-A177-3AD203B41FA5}">
                      <a16:colId xmlns:a16="http://schemas.microsoft.com/office/drawing/2014/main" val="20001"/>
                    </a:ext>
                  </a:extLst>
                </a:gridCol>
              </a:tblGrid>
              <a:tr h="368489">
                <a:tc>
                  <a:txBody>
                    <a:bodyPr/>
                    <a:lstStyle/>
                    <a:p>
                      <a:r>
                        <a:rPr lang="en-US" sz="1600" dirty="0"/>
                        <a:t>State</a:t>
                      </a:r>
                    </a:p>
                  </a:txBody>
                  <a:tcPr marL="41793" marR="41793"/>
                </a:tc>
                <a:tc>
                  <a:txBody>
                    <a:bodyPr/>
                    <a:lstStyle/>
                    <a:p>
                      <a:r>
                        <a:rPr lang="en-US" sz="1600" dirty="0"/>
                        <a:t>Definition</a:t>
                      </a:r>
                    </a:p>
                  </a:txBody>
                  <a:tcPr marL="41793" marR="41793"/>
                </a:tc>
                <a:extLst>
                  <a:ext uri="{0D108BD9-81ED-4DB2-BD59-A6C34878D82A}">
                    <a16:rowId xmlns:a16="http://schemas.microsoft.com/office/drawing/2014/main" val="10000"/>
                  </a:ext>
                </a:extLst>
              </a:tr>
              <a:tr h="156041">
                <a:tc>
                  <a:txBody>
                    <a:bodyPr/>
                    <a:lstStyle/>
                    <a:p>
                      <a:r>
                        <a:rPr lang="en-US" sz="1600" dirty="0"/>
                        <a:t>Initial</a:t>
                      </a:r>
                    </a:p>
                  </a:txBody>
                  <a:tcPr marL="41793" marR="41793"/>
                </a:tc>
                <a:tc>
                  <a:txBody>
                    <a:bodyPr/>
                    <a:lstStyle/>
                    <a:p>
                      <a:r>
                        <a:rPr lang="en-US" sz="1600" kern="1200" baseline="0" dirty="0">
                          <a:solidFill>
                            <a:schemeClr val="dk1"/>
                          </a:solidFill>
                          <a:latin typeface="+mn-lt"/>
                          <a:ea typeface="+mn-ea"/>
                          <a:cs typeface="+mn-cs"/>
                        </a:rPr>
                        <a:t>The beginning state. The initial state indicates that HSRP does not run. This state is entered via a configuration change or when an interface first comes up.</a:t>
                      </a:r>
                      <a:endParaRPr lang="en-US" sz="1600" dirty="0"/>
                    </a:p>
                  </a:txBody>
                  <a:tcPr marL="41793" marR="41793"/>
                </a:tc>
                <a:extLst>
                  <a:ext uri="{0D108BD9-81ED-4DB2-BD59-A6C34878D82A}">
                    <a16:rowId xmlns:a16="http://schemas.microsoft.com/office/drawing/2014/main" val="10001"/>
                  </a:ext>
                </a:extLst>
              </a:tr>
              <a:tr h="382138">
                <a:tc>
                  <a:txBody>
                    <a:bodyPr/>
                    <a:lstStyle/>
                    <a:p>
                      <a:r>
                        <a:rPr lang="en-US" sz="1600" dirty="0"/>
                        <a:t>Listen</a:t>
                      </a:r>
                    </a:p>
                  </a:txBody>
                  <a:tcPr marL="41793" marR="41793"/>
                </a:tc>
                <a:tc>
                  <a:txBody>
                    <a:bodyPr/>
                    <a:lstStyle/>
                    <a:p>
                      <a:r>
                        <a:rPr lang="en-US" sz="1600" kern="1200" baseline="0" dirty="0">
                          <a:solidFill>
                            <a:schemeClr val="dk1"/>
                          </a:solidFill>
                          <a:latin typeface="+mn-lt"/>
                          <a:ea typeface="+mn-ea"/>
                          <a:cs typeface="+mn-cs"/>
                        </a:rPr>
                        <a:t>The router knows the virtual IP address, but the router is neither the active router nor the standby router. It listens for hello messages from those routers.</a:t>
                      </a:r>
                      <a:endParaRPr lang="en-US" sz="1600" dirty="0"/>
                    </a:p>
                  </a:txBody>
                  <a:tcPr marL="41793" marR="41793"/>
                </a:tc>
                <a:extLst>
                  <a:ext uri="{0D108BD9-81ED-4DB2-BD59-A6C34878D82A}">
                    <a16:rowId xmlns:a16="http://schemas.microsoft.com/office/drawing/2014/main" val="10002"/>
                  </a:ext>
                </a:extLst>
              </a:tr>
              <a:tr h="553645">
                <a:tc>
                  <a:txBody>
                    <a:bodyPr/>
                    <a:lstStyle/>
                    <a:p>
                      <a:r>
                        <a:rPr lang="en-US" sz="1600" dirty="0"/>
                        <a:t>Speak</a:t>
                      </a:r>
                    </a:p>
                  </a:txBody>
                  <a:tcPr marL="41793" marR="41793"/>
                </a:tc>
                <a:tc>
                  <a:txBody>
                    <a:bodyPr/>
                    <a:lstStyle/>
                    <a:p>
                      <a:r>
                        <a:rPr lang="en-US" sz="1600" kern="1200" baseline="0" dirty="0">
                          <a:solidFill>
                            <a:schemeClr val="dk1"/>
                          </a:solidFill>
                          <a:latin typeface="+mn-lt"/>
                          <a:ea typeface="+mn-ea"/>
                          <a:cs typeface="+mn-cs"/>
                        </a:rPr>
                        <a:t>The router sends periodic hello messages and actively participates in the election of the active or standby router. A router cannot enter speak state unless the router has the virtual IP address.</a:t>
                      </a:r>
                      <a:endParaRPr lang="en-US" sz="1600" dirty="0"/>
                    </a:p>
                  </a:txBody>
                  <a:tcPr marL="41793" marR="41793"/>
                </a:tc>
                <a:extLst>
                  <a:ext uri="{0D108BD9-81ED-4DB2-BD59-A6C34878D82A}">
                    <a16:rowId xmlns:a16="http://schemas.microsoft.com/office/drawing/2014/main" val="10003"/>
                  </a:ext>
                </a:extLst>
              </a:tr>
              <a:tr h="767915">
                <a:tc>
                  <a:txBody>
                    <a:bodyPr/>
                    <a:lstStyle/>
                    <a:p>
                      <a:r>
                        <a:rPr lang="en-US" sz="1600" dirty="0"/>
                        <a:t>Standby</a:t>
                      </a:r>
                    </a:p>
                  </a:txBody>
                  <a:tcPr marL="41793" marR="41793"/>
                </a:tc>
                <a:tc>
                  <a:txBody>
                    <a:bodyPr/>
                    <a:lstStyle/>
                    <a:p>
                      <a:r>
                        <a:rPr lang="en-US" sz="1600" kern="1200" baseline="0" dirty="0">
                          <a:solidFill>
                            <a:schemeClr val="dk1"/>
                          </a:solidFill>
                          <a:latin typeface="+mn-lt"/>
                          <a:ea typeface="+mn-ea"/>
                          <a:cs typeface="+mn-cs"/>
                        </a:rPr>
                        <a:t>The router is a candidate to become the next active router and sends periodic hello messages. With the exclusion of transient conditions, there is, at most, one router in the group in standby state.</a:t>
                      </a:r>
                      <a:endParaRPr lang="en-US" sz="1600" dirty="0"/>
                    </a:p>
                  </a:txBody>
                  <a:tcPr marL="41793" marR="41793"/>
                </a:tc>
                <a:extLst>
                  <a:ext uri="{0D108BD9-81ED-4DB2-BD59-A6C34878D82A}">
                    <a16:rowId xmlns:a16="http://schemas.microsoft.com/office/drawing/2014/main" val="10004"/>
                  </a:ext>
                </a:extLst>
              </a:tr>
              <a:tr h="845707">
                <a:tc>
                  <a:txBody>
                    <a:bodyPr/>
                    <a:lstStyle/>
                    <a:p>
                      <a:r>
                        <a:rPr lang="en-US" sz="1600" dirty="0"/>
                        <a:t>Active</a:t>
                      </a:r>
                    </a:p>
                  </a:txBody>
                  <a:tcPr marL="41793" marR="41793"/>
                </a:tc>
                <a:tc>
                  <a:txBody>
                    <a:bodyPr/>
                    <a:lstStyle/>
                    <a:p>
                      <a:r>
                        <a:rPr lang="en-US" sz="1600" kern="1200" baseline="0" dirty="0">
                          <a:solidFill>
                            <a:schemeClr val="dk1"/>
                          </a:solidFill>
                          <a:latin typeface="+mn-lt"/>
                          <a:ea typeface="+mn-ea"/>
                          <a:cs typeface="+mn-cs"/>
                        </a:rPr>
                        <a:t>The router currently forwards packets that are sent to the group virtual MAC address. The router sends periodic hello messages. With the exclusion of transient conditions, there must be, at the most, one router in the active state in the group.</a:t>
                      </a:r>
                      <a:endParaRPr lang="en-US" sz="1600" dirty="0"/>
                    </a:p>
                  </a:txBody>
                  <a:tcPr marL="41793" marR="41793"/>
                </a:tc>
                <a:extLst>
                  <a:ext uri="{0D108BD9-81ED-4DB2-BD59-A6C34878D82A}">
                    <a16:rowId xmlns:a16="http://schemas.microsoft.com/office/drawing/2014/main" val="10005"/>
                  </a:ext>
                </a:extLst>
              </a:tr>
            </a:tbl>
          </a:graphicData>
        </a:graphic>
      </p:graphicFrame>
      <p:sp>
        <p:nvSpPr>
          <p:cNvPr id="3" name="Content Placeholder 2"/>
          <p:cNvSpPr>
            <a:spLocks noGrp="1"/>
          </p:cNvSpPr>
          <p:nvPr>
            <p:ph sz="half" idx="2"/>
          </p:nvPr>
        </p:nvSpPr>
        <p:spPr>
          <a:xfrm>
            <a:off x="116526" y="1091821"/>
            <a:ext cx="8809110" cy="1378423"/>
          </a:xfrm>
        </p:spPr>
        <p:txBody>
          <a:bodyPr>
            <a:noAutofit/>
          </a:bodyPr>
          <a:lstStyle/>
          <a:p>
            <a:pPr>
              <a:lnSpc>
                <a:spcPct val="120000"/>
              </a:lnSpc>
              <a:spcBef>
                <a:spcPts val="0"/>
              </a:spcBef>
            </a:pPr>
            <a:r>
              <a:rPr lang="en-US" sz="1600" dirty="0"/>
              <a:t>A router in an HSRP group can be in one of these states: initial, listen, speak, standby, or active. </a:t>
            </a:r>
          </a:p>
          <a:p>
            <a:pPr>
              <a:lnSpc>
                <a:spcPct val="120000"/>
              </a:lnSpc>
              <a:spcBef>
                <a:spcPts val="0"/>
              </a:spcBef>
            </a:pPr>
            <a:r>
              <a:rPr lang="en-US" sz="1600" dirty="0"/>
              <a:t>When a router exists in one of these states, it performs the actions required for that state. </a:t>
            </a:r>
          </a:p>
          <a:p>
            <a:pPr>
              <a:lnSpc>
                <a:spcPct val="120000"/>
              </a:lnSpc>
              <a:spcBef>
                <a:spcPts val="0"/>
              </a:spcBef>
            </a:pPr>
            <a:r>
              <a:rPr lang="en-US" sz="1600" dirty="0"/>
              <a:t>Not all HSRP routers in the group will transition through all states.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HSRP State Transition</a:t>
            </a:r>
          </a:p>
        </p:txBody>
      </p:sp>
      <p:sp>
        <p:nvSpPr>
          <p:cNvPr id="8" name="Content Placeholder 7"/>
          <p:cNvSpPr>
            <a:spLocks noGrp="1"/>
          </p:cNvSpPr>
          <p:nvPr>
            <p:ph idx="11"/>
          </p:nvPr>
        </p:nvSpPr>
        <p:spPr>
          <a:xfrm>
            <a:off x="300045" y="4991147"/>
            <a:ext cx="8520354" cy="1532483"/>
          </a:xfrm>
        </p:spPr>
        <p:txBody>
          <a:bodyPr>
            <a:noAutofit/>
          </a:bodyPr>
          <a:lstStyle/>
          <a:p>
            <a:r>
              <a:rPr lang="en-US" sz="1800" dirty="0"/>
              <a:t>Router A starts. As it is the first router for standby Group 1 in the subnet, it transits through the listen and speak states and then becomes the active router. </a:t>
            </a:r>
          </a:p>
          <a:p>
            <a:r>
              <a:rPr lang="en-US" sz="1800" dirty="0"/>
              <a:t>Router B starts after Router A. While Router B is in listen state, Router A is already assuming the standby and then the active role. As there is already an existing active router, Router B assumes the standby role.</a:t>
            </a:r>
          </a:p>
        </p:txBody>
      </p:sp>
      <p:pic>
        <p:nvPicPr>
          <p:cNvPr id="5122" name="Picture 2"/>
          <p:cNvPicPr>
            <a:picLocks noChangeAspect="1" noChangeArrowheads="1"/>
          </p:cNvPicPr>
          <p:nvPr/>
        </p:nvPicPr>
        <p:blipFill>
          <a:blip r:embed="rId3" cstate="print"/>
          <a:stretch>
            <a:fillRect/>
          </a:stretch>
        </p:blipFill>
        <p:spPr bwMode="auto">
          <a:xfrm>
            <a:off x="667089" y="1098148"/>
            <a:ext cx="7398738" cy="3899461"/>
          </a:xfrm>
          <a:prstGeom prst="rect">
            <a:avLst/>
          </a:prstGeom>
          <a:noFill/>
          <a:ln w="9525">
            <a:noFill/>
            <a:miter lim="800000"/>
            <a:headEnd/>
            <a:tailEnd/>
          </a:ln>
        </p:spPr>
      </p:pic>
    </p:spTree>
    <p:extLst>
      <p:ext uri="{BB962C8B-B14F-4D97-AF65-F5344CB8AC3E}">
        <p14:creationId xmlns:p14="http://schemas.microsoft.com/office/powerpoint/2010/main" val="358459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HSRP State Transition</a:t>
            </a:r>
          </a:p>
        </p:txBody>
      </p:sp>
      <p:sp>
        <p:nvSpPr>
          <p:cNvPr id="8" name="Content Placeholder 7"/>
          <p:cNvSpPr>
            <a:spLocks noGrp="1"/>
          </p:cNvSpPr>
          <p:nvPr>
            <p:ph idx="11"/>
          </p:nvPr>
        </p:nvSpPr>
        <p:spPr>
          <a:xfrm>
            <a:off x="300045" y="4991147"/>
            <a:ext cx="8520354" cy="1532483"/>
          </a:xfrm>
        </p:spPr>
        <p:txBody>
          <a:bodyPr>
            <a:normAutofit fontScale="85000" lnSpcReduction="10000"/>
          </a:bodyPr>
          <a:lstStyle/>
          <a:p>
            <a:r>
              <a:rPr lang="en-US" sz="1800" dirty="0"/>
              <a:t>Router A starts. As it is the first router for standby Group 1 in the subnet, it transits through the listen and speak states and then becomes the active router. </a:t>
            </a:r>
          </a:p>
          <a:p>
            <a:r>
              <a:rPr lang="en-US" sz="1800" dirty="0"/>
              <a:t>Router B starts after Router A. While Router B is in listen state, Router A is already assuming the standby and then the active role. As there is already an existing active router, Router B assumes the standby role. This is true even though it has the higher priority.  By default the active router will not give up its active role even to one that has a higher priority.</a:t>
            </a:r>
          </a:p>
        </p:txBody>
      </p:sp>
      <p:pic>
        <p:nvPicPr>
          <p:cNvPr id="5122" name="Picture 2"/>
          <p:cNvPicPr>
            <a:picLocks noChangeAspect="1" noChangeArrowheads="1"/>
          </p:cNvPicPr>
          <p:nvPr/>
        </p:nvPicPr>
        <p:blipFill>
          <a:blip r:embed="rId3" cstate="print"/>
          <a:stretch>
            <a:fillRect/>
          </a:stretch>
        </p:blipFill>
        <p:spPr bwMode="auto">
          <a:xfrm>
            <a:off x="702259" y="1106043"/>
            <a:ext cx="7398738" cy="3899461"/>
          </a:xfrm>
          <a:prstGeom prst="rect">
            <a:avLst/>
          </a:prstGeom>
          <a:noFill/>
          <a:ln w="9525">
            <a:noFill/>
            <a:miter lim="800000"/>
            <a:headEnd/>
            <a:tailEnd/>
          </a:ln>
        </p:spPr>
      </p:pic>
      <p:sp>
        <p:nvSpPr>
          <p:cNvPr id="3" name="TextBox 2"/>
          <p:cNvSpPr txBox="1"/>
          <p:nvPr/>
        </p:nvSpPr>
        <p:spPr>
          <a:xfrm>
            <a:off x="2255797" y="1784118"/>
            <a:ext cx="341760" cy="244682"/>
          </a:xfrm>
          <a:prstGeom prst="rect">
            <a:avLst/>
          </a:prstGeom>
          <a:solidFill>
            <a:schemeClr val="tx1"/>
          </a:solidFill>
        </p:spPr>
        <p:txBody>
          <a:bodyPr wrap="none" rtlCol="0">
            <a:spAutoFit/>
          </a:bodyPr>
          <a:lstStyle/>
          <a:p>
            <a:r>
              <a:rPr lang="en-AU" sz="1100" b="1" dirty="0">
                <a:solidFill>
                  <a:schemeClr val="tx2"/>
                </a:solidFill>
              </a:rPr>
              <a:t>50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Aligning HSRP with STP Topology</a:t>
            </a:r>
          </a:p>
        </p:txBody>
      </p:sp>
      <p:sp>
        <p:nvSpPr>
          <p:cNvPr id="8" name="Content Placeholder 7"/>
          <p:cNvSpPr>
            <a:spLocks noGrp="1"/>
          </p:cNvSpPr>
          <p:nvPr>
            <p:ph idx="11"/>
          </p:nvPr>
        </p:nvSpPr>
        <p:spPr>
          <a:xfrm>
            <a:off x="279400" y="4011561"/>
            <a:ext cx="8520354" cy="2412544"/>
          </a:xfrm>
        </p:spPr>
        <p:txBody>
          <a:bodyPr>
            <a:noAutofit/>
          </a:bodyPr>
          <a:lstStyle/>
          <a:p>
            <a:r>
              <a:rPr lang="en-US" sz="1800" dirty="0"/>
              <a:t>In a redundant spanning-tree topology, some links are blocked. The spanning-tree topology has no awareness about the HSRP configuration. There is no automatic relationship between the HSRP active router election process and the Spanning Tree Root Bridge election.</a:t>
            </a:r>
          </a:p>
          <a:p>
            <a:r>
              <a:rPr lang="en-US" sz="1800" dirty="0"/>
              <a:t>When configuring both spanning tree and HSRP (or any other first hop redundancy protocol), you must make sure that the active router is the same as the root bridge for the corresponding VLAN. When the root bridge is different from the HSRP active router, a suboptimal path can result, as illustrated.</a:t>
            </a:r>
          </a:p>
        </p:txBody>
      </p:sp>
      <p:grpSp>
        <p:nvGrpSpPr>
          <p:cNvPr id="6" name="Group 3"/>
          <p:cNvGrpSpPr>
            <a:grpSpLocks noGrp="1" noUngrp="1" noChangeAspect="1"/>
          </p:cNvGrpSpPr>
          <p:nvPr/>
        </p:nvGrpSpPr>
        <p:grpSpPr bwMode="auto">
          <a:xfrm>
            <a:off x="685800" y="1157785"/>
            <a:ext cx="7772400" cy="3045725"/>
            <a:chOff x="685800" y="1676400"/>
            <a:chExt cx="7772400" cy="3886200"/>
          </a:xfrm>
        </p:grpSpPr>
        <p:pic>
          <p:nvPicPr>
            <p:cNvPr id="7" name="Picture 1" descr="Figure 6-6 HSRP and STP Root Placement"/>
            <p:cNvPicPr>
              <a:picLocks noRot="1" noChangeAspect="1" noMove="1" noResize="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685800" y="1676400"/>
              <a:ext cx="77724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685800" y="5219700"/>
              <a:ext cx="7772400" cy="342900"/>
            </a:xfrm>
            <a:prstGeom prst="rect">
              <a:avLst/>
            </a:prstGeom>
            <a:noFill/>
            <a:ln>
              <a:noFill/>
            </a:ln>
          </p:spPr>
          <p:txBody>
            <a:bodyPr anchor="ctr">
              <a:normAutofit fontScale="62500" lnSpcReduction="20000"/>
            </a:bodyPr>
            <a:lstStyle/>
            <a:p>
              <a:pPr algn="ctr" fontAlgn="auto">
                <a:spcBef>
                  <a:spcPts val="0"/>
                </a:spcBef>
                <a:spcAft>
                  <a:spcPts val="0"/>
                </a:spcAft>
                <a:defRPr/>
              </a:pPr>
              <a:endParaRPr lang="en-US" sz="2400" dirty="0">
                <a:latin typeface="+mn-lt"/>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Chapter 5 Objectives</a:t>
            </a:r>
          </a:p>
        </p:txBody>
      </p:sp>
      <p:sp>
        <p:nvSpPr>
          <p:cNvPr id="7" name="Content Placeholder 6"/>
          <p:cNvSpPr>
            <a:spLocks noGrp="1"/>
          </p:cNvSpPr>
          <p:nvPr>
            <p:ph idx="1"/>
          </p:nvPr>
        </p:nvSpPr>
        <p:spPr/>
        <p:txBody>
          <a:bodyPr/>
          <a:lstStyle/>
          <a:p>
            <a:r>
              <a:rPr lang="en-US" dirty="0"/>
              <a:t>Overview of FHRP and HSRP.</a:t>
            </a:r>
          </a:p>
          <a:p>
            <a:r>
              <a:rPr lang="en-US" dirty="0"/>
              <a:t>Configure and verify VRRP</a:t>
            </a:r>
          </a:p>
          <a:p>
            <a:r>
              <a:rPr lang="en-US" dirty="0"/>
              <a:t>Configure and verify GLBP</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Rectangle 2"/>
          <p:cNvSpPr>
            <a:spLocks noGrp="1" noChangeArrowheads="1"/>
          </p:cNvSpPr>
          <p:nvPr>
            <p:ph type="title"/>
          </p:nvPr>
        </p:nvSpPr>
        <p:spPr/>
        <p:txBody>
          <a:bodyPr/>
          <a:lstStyle/>
          <a:p>
            <a:r>
              <a:rPr lang="en-US"/>
              <a:t>Configuring HSRP</a:t>
            </a:r>
            <a:endParaRPr lang="en-US" dirty="0"/>
          </a:p>
        </p:txBody>
      </p:sp>
      <p:sp>
        <p:nvSpPr>
          <p:cNvPr id="9" name="Content Placeholder 8"/>
          <p:cNvSpPr>
            <a:spLocks noGrp="1"/>
          </p:cNvSpPr>
          <p:nvPr>
            <p:ph idx="1"/>
          </p:nvPr>
        </p:nvSpPr>
        <p:spPr/>
        <p:txBody>
          <a:bodyPr/>
          <a:lstStyle/>
          <a:p>
            <a:r>
              <a:rPr lang="en-US"/>
              <a:t>Configure HSRP on the interface.</a:t>
            </a:r>
          </a:p>
        </p:txBody>
      </p:sp>
      <p:sp>
        <p:nvSpPr>
          <p:cNvPr id="10" name="Text Placeholder 9"/>
          <p:cNvSpPr>
            <a:spLocks noGrp="1"/>
          </p:cNvSpPr>
          <p:nvPr>
            <p:ph type="body" sz="quarter" idx="10"/>
          </p:nvPr>
        </p:nvSpPr>
        <p:spPr/>
        <p:txBody>
          <a:bodyPr/>
          <a:lstStyle/>
          <a:p>
            <a:r>
              <a:rPr lang="en-US" sz="1800"/>
              <a:t>Switch(config-if)#</a:t>
            </a:r>
          </a:p>
        </p:txBody>
      </p:sp>
      <p:sp>
        <p:nvSpPr>
          <p:cNvPr id="11" name="Text Placeholder 10"/>
          <p:cNvSpPr>
            <a:spLocks noGrp="1"/>
          </p:cNvSpPr>
          <p:nvPr>
            <p:ph type="body" sz="quarter" idx="11"/>
          </p:nvPr>
        </p:nvSpPr>
        <p:spPr/>
        <p:txBody>
          <a:bodyPr>
            <a:normAutofit/>
          </a:bodyPr>
          <a:lstStyle/>
          <a:p>
            <a:r>
              <a:rPr lang="en-US" sz="1800"/>
              <a:t>standby </a:t>
            </a:r>
            <a:r>
              <a:rPr lang="en-US" sz="1800" b="0" i="1"/>
              <a:t>group-number</a:t>
            </a:r>
            <a:r>
              <a:rPr lang="en-US" sz="1800"/>
              <a:t> ip </a:t>
            </a:r>
            <a:r>
              <a:rPr lang="en-US" sz="1800" b="0" i="1"/>
              <a:t>ip-address</a:t>
            </a:r>
          </a:p>
        </p:txBody>
      </p:sp>
      <p:sp>
        <p:nvSpPr>
          <p:cNvPr id="12" name="Content Placeholder 11"/>
          <p:cNvSpPr>
            <a:spLocks noGrp="1"/>
          </p:cNvSpPr>
          <p:nvPr>
            <p:ph idx="12"/>
          </p:nvPr>
        </p:nvSpPr>
        <p:spPr/>
        <p:txBody>
          <a:bodyPr/>
          <a:lstStyle/>
          <a:p>
            <a:r>
              <a:rPr lang="en-US" dirty="0"/>
              <a:t>The group number is optional and indicates the HSRP group to which this interface belongs. </a:t>
            </a:r>
          </a:p>
          <a:p>
            <a:r>
              <a:rPr lang="en-US" dirty="0"/>
              <a:t>Specifying a unique group number in the standby commands enables the creation of multiple HSRP groups. The default group is 0. </a:t>
            </a:r>
          </a:p>
          <a:p>
            <a:r>
              <a:rPr lang="en-US" dirty="0"/>
              <a:t>The IP address is that of the virtual router IP address for the HSRP group.</a:t>
            </a:r>
          </a:p>
        </p:txBody>
      </p:sp>
      <p:sp>
        <p:nvSpPr>
          <p:cNvPr id="5" name="Text Placeholder 14"/>
          <p:cNvSpPr txBox="1">
            <a:spLocks/>
          </p:cNvSpPr>
          <p:nvPr/>
        </p:nvSpPr>
        <p:spPr>
          <a:xfrm>
            <a:off x="407624" y="3910994"/>
            <a:ext cx="8240617" cy="2291501"/>
          </a:xfrm>
          <a:prstGeom prst="rect">
            <a:avLst/>
          </a:prstGeom>
        </p:spPr>
        <p:txBody>
          <a:bodyPr>
            <a:noAutofit/>
          </a:bodyPr>
          <a:lstStyle/>
          <a:p>
            <a:pPr algn="l"/>
            <a:endParaRPr kumimoji="0" lang="en-US" sz="1800" b="0" i="0" u="none" strike="noStrike" kern="0" cap="none" spc="0" normalizeH="0" baseline="0" noProof="0" dirty="0">
              <a:ln>
                <a:noFill/>
              </a:ln>
              <a:solidFill>
                <a:schemeClr val="tx1"/>
              </a:solidFill>
              <a:effectLst/>
              <a:uLnTx/>
              <a:uFillTx/>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Rectangle 2"/>
          <p:cNvSpPr>
            <a:spLocks noGrp="1" noChangeArrowheads="1"/>
          </p:cNvSpPr>
          <p:nvPr>
            <p:ph type="title"/>
          </p:nvPr>
        </p:nvSpPr>
        <p:spPr/>
        <p:txBody>
          <a:bodyPr/>
          <a:lstStyle/>
          <a:p>
            <a:r>
              <a:rPr lang="en-US" dirty="0"/>
              <a:t>Configuring HSRP Priority and Preempt</a:t>
            </a:r>
          </a:p>
        </p:txBody>
      </p:sp>
      <p:sp>
        <p:nvSpPr>
          <p:cNvPr id="4" name="Content Placeholder 12"/>
          <p:cNvSpPr>
            <a:spLocks noGrp="1"/>
          </p:cNvSpPr>
          <p:nvPr>
            <p:ph idx="1"/>
          </p:nvPr>
        </p:nvSpPr>
        <p:spPr>
          <a:prstGeom prst="rect">
            <a:avLst/>
          </a:prstGeom>
        </p:spPr>
        <p:txBody>
          <a:bodyPr>
            <a:noAutofit/>
          </a:bodyPr>
          <a:lstStyle/>
          <a:p>
            <a:r>
              <a:rPr lang="en-US" sz="2000" dirty="0"/>
              <a:t>To set the HSRP priority value of a router, enter this command in interface configuration mode:</a:t>
            </a:r>
          </a:p>
          <a:p>
            <a:pPr lvl="1">
              <a:buNone/>
            </a:pPr>
            <a:r>
              <a:rPr lang="en-US" sz="1600" dirty="0"/>
              <a:t>	</a:t>
            </a:r>
            <a:r>
              <a:rPr lang="en-US" sz="1600" b="1" dirty="0">
                <a:latin typeface="Courier New" pitchFamily="49" charset="0"/>
                <a:cs typeface="Courier New" pitchFamily="49" charset="0"/>
              </a:rPr>
              <a:t>standby </a:t>
            </a:r>
            <a:r>
              <a:rPr lang="en-US" sz="1600" i="1" dirty="0">
                <a:latin typeface="Courier New" pitchFamily="49" charset="0"/>
                <a:cs typeface="Courier New" pitchFamily="49" charset="0"/>
              </a:rPr>
              <a:t>group-number</a:t>
            </a:r>
            <a:r>
              <a:rPr lang="en-US" sz="1600" b="1" i="1" dirty="0">
                <a:latin typeface="Courier New" pitchFamily="49" charset="0"/>
                <a:cs typeface="Courier New" pitchFamily="49" charset="0"/>
              </a:rPr>
              <a:t> </a:t>
            </a:r>
            <a:r>
              <a:rPr lang="en-US" sz="1600" b="1" dirty="0">
                <a:latin typeface="Courier New" pitchFamily="49" charset="0"/>
                <a:cs typeface="Courier New" pitchFamily="49" charset="0"/>
              </a:rPr>
              <a:t>priority</a:t>
            </a:r>
            <a:r>
              <a:rPr lang="en-US" sz="1600" b="1" i="1" dirty="0">
                <a:latin typeface="Courier New" pitchFamily="49" charset="0"/>
                <a:cs typeface="Courier New" pitchFamily="49" charset="0"/>
              </a:rPr>
              <a:t> </a:t>
            </a:r>
            <a:r>
              <a:rPr lang="en-US" sz="1600" i="1" dirty="0">
                <a:latin typeface="Courier New" pitchFamily="49" charset="0"/>
                <a:cs typeface="Courier New" pitchFamily="49" charset="0"/>
              </a:rPr>
              <a:t>priority-value</a:t>
            </a:r>
          </a:p>
          <a:p>
            <a:r>
              <a:rPr lang="en-US" sz="2000" dirty="0"/>
              <a:t>The priority value can be from 0 to 255. The default value is 100.</a:t>
            </a:r>
          </a:p>
          <a:p>
            <a:r>
              <a:rPr lang="en-US" sz="2000" dirty="0"/>
              <a:t>During the election process, the router with the highest priority in an HSRP group becomes the active router. If a tie occurs, the router with the highest configured IP address becomes active.</a:t>
            </a:r>
          </a:p>
          <a:p>
            <a:r>
              <a:rPr lang="en-US" sz="2000" dirty="0"/>
              <a:t>If the routers do not have </a:t>
            </a:r>
            <a:r>
              <a:rPr lang="en-US" sz="2000" b="1" dirty="0">
                <a:latin typeface="Courier New" pitchFamily="49" charset="0"/>
                <a:cs typeface="Courier New" pitchFamily="49" charset="0"/>
              </a:rPr>
              <a:t>preempt</a:t>
            </a:r>
            <a:r>
              <a:rPr lang="en-US" sz="2000" dirty="0"/>
              <a:t> configured, a router that boots up significantly faster than the others in the standby group becomes the active router, regardless of the configured priority. The former active router can be configured to resume the forwarding router role by preempting a router with a lower priority. </a:t>
            </a:r>
          </a:p>
          <a:p>
            <a:r>
              <a:rPr lang="en-US" sz="2000" dirty="0"/>
              <a:t>To enable a router to resume the forwarding router role, enter this command in interface configuration mode:</a:t>
            </a:r>
          </a:p>
          <a:p>
            <a:pPr lvl="1">
              <a:buNone/>
            </a:pPr>
            <a:r>
              <a:rPr lang="en-US" sz="1600" dirty="0"/>
              <a:t>	</a:t>
            </a:r>
            <a:r>
              <a:rPr lang="en-US" sz="1600" b="1" dirty="0">
                <a:latin typeface="Courier New" pitchFamily="49" charset="0"/>
                <a:cs typeface="Courier New" pitchFamily="49" charset="0"/>
              </a:rPr>
              <a:t>standby</a:t>
            </a:r>
            <a:r>
              <a:rPr lang="en-US" sz="1600" dirty="0">
                <a:latin typeface="Courier New" pitchFamily="49" charset="0"/>
                <a:cs typeface="Courier New" pitchFamily="49" charset="0"/>
              </a:rPr>
              <a:t> [</a:t>
            </a:r>
            <a:r>
              <a:rPr lang="en-US" sz="1600" i="1" dirty="0">
                <a:latin typeface="Courier New" pitchFamily="49" charset="0"/>
                <a:cs typeface="Courier New" pitchFamily="49" charset="0"/>
              </a:rPr>
              <a:t>group</a:t>
            </a:r>
            <a:r>
              <a:rPr lang="en-US" sz="1600" dirty="0">
                <a:latin typeface="Courier New" pitchFamily="49" charset="0"/>
                <a:cs typeface="Courier New" pitchFamily="49" charset="0"/>
              </a:rPr>
              <a:t>-</a:t>
            </a:r>
            <a:r>
              <a:rPr lang="en-US" sz="1600" i="1" dirty="0">
                <a:latin typeface="Courier New" pitchFamily="49" charset="0"/>
                <a:cs typeface="Courier New" pitchFamily="49" charset="0"/>
              </a:rPr>
              <a:t>number</a:t>
            </a:r>
            <a:r>
              <a:rPr lang="en-US" sz="1600" dirty="0">
                <a:latin typeface="Courier New" pitchFamily="49" charset="0"/>
                <a:cs typeface="Courier New" pitchFamily="49" charset="0"/>
              </a:rPr>
              <a:t>] </a:t>
            </a:r>
            <a:r>
              <a:rPr lang="en-US" sz="1600" b="1" dirty="0">
                <a:latin typeface="Courier New" pitchFamily="49" charset="0"/>
                <a:cs typeface="Courier New" pitchFamily="49" charset="0"/>
              </a:rPr>
              <a:t>preempt</a:t>
            </a:r>
            <a:r>
              <a:rPr lang="en-US" sz="1600" dirty="0">
                <a:latin typeface="Courier New" pitchFamily="49" charset="0"/>
                <a:cs typeface="Courier New" pitchFamily="49" charset="0"/>
              </a:rPr>
              <a:t>  [</a:t>
            </a:r>
            <a:r>
              <a:rPr lang="en-US" sz="1600" b="1" dirty="0">
                <a:latin typeface="Courier New" pitchFamily="49" charset="0"/>
                <a:cs typeface="Courier New" pitchFamily="49" charset="0"/>
              </a:rPr>
              <a:t>delay</a:t>
            </a:r>
            <a:r>
              <a:rPr lang="en-US" sz="1600" dirty="0">
                <a:latin typeface="Courier New" pitchFamily="49" charset="0"/>
                <a:cs typeface="Courier New" pitchFamily="49" charset="0"/>
              </a:rPr>
              <a:t> {</a:t>
            </a:r>
            <a:r>
              <a:rPr lang="en-US" sz="1600" b="1" dirty="0">
                <a:latin typeface="Courier New" pitchFamily="49" charset="0"/>
                <a:cs typeface="Courier New" pitchFamily="49" charset="0"/>
              </a:rPr>
              <a:t>minimum</a:t>
            </a:r>
            <a:r>
              <a:rPr lang="en-US" sz="1600" dirty="0">
                <a:latin typeface="Courier New" pitchFamily="49" charset="0"/>
                <a:cs typeface="Courier New" pitchFamily="49" charset="0"/>
              </a:rPr>
              <a:t> </a:t>
            </a:r>
            <a:r>
              <a:rPr lang="en-US" sz="1600" i="1" dirty="0">
                <a:latin typeface="Courier New" pitchFamily="49" charset="0"/>
                <a:cs typeface="Courier New" pitchFamily="49" charset="0"/>
              </a:rPr>
              <a:t>seconds</a:t>
            </a:r>
            <a:r>
              <a:rPr lang="en-US" sz="1600" dirty="0">
                <a:latin typeface="Courier New" pitchFamily="49" charset="0"/>
                <a:cs typeface="Courier New" pitchFamily="49" charset="0"/>
              </a:rPr>
              <a:t> </a:t>
            </a:r>
            <a:r>
              <a:rPr lang="en-US" sz="1600" b="1" dirty="0">
                <a:latin typeface="Courier New" pitchFamily="49" charset="0"/>
                <a:cs typeface="Courier New" pitchFamily="49" charset="0"/>
              </a:rPr>
              <a:t>reload</a:t>
            </a:r>
            <a:r>
              <a:rPr lang="en-US" sz="1600" dirty="0">
                <a:latin typeface="Courier New" pitchFamily="49" charset="0"/>
                <a:cs typeface="Courier New" pitchFamily="49" charset="0"/>
              </a:rPr>
              <a:t> </a:t>
            </a:r>
            <a:r>
              <a:rPr lang="en-US" sz="1600" i="1" dirty="0">
                <a:latin typeface="Courier New" pitchFamily="49" charset="0"/>
                <a:cs typeface="Courier New" pitchFamily="49" charset="0"/>
              </a:rPr>
              <a:t>seconds</a:t>
            </a:r>
            <a:r>
              <a:rPr lang="en-US" sz="1600" dirty="0">
                <a:latin typeface="Courier New" pitchFamily="49" charset="0"/>
                <a:cs typeface="Courier New" pitchFamily="49" charset="0"/>
              </a:rPr>
              <a:t> </a:t>
            </a:r>
            <a:r>
              <a:rPr lang="en-US" sz="1600" b="1" dirty="0">
                <a:latin typeface="Courier New" pitchFamily="49" charset="0"/>
                <a:cs typeface="Courier New" pitchFamily="49" charset="0"/>
              </a:rPr>
              <a:t>sync</a:t>
            </a:r>
            <a:r>
              <a:rPr lang="en-US" sz="1600" dirty="0">
                <a:latin typeface="Courier New" pitchFamily="49" charset="0"/>
                <a:cs typeface="Courier New" pitchFamily="49" charset="0"/>
              </a:rPr>
              <a:t> </a:t>
            </a:r>
            <a:r>
              <a:rPr lang="en-US" sz="1600" i="1" dirty="0">
                <a:latin typeface="Courier New" pitchFamily="49" charset="0"/>
                <a:cs typeface="Courier New" pitchFamily="49" charset="0"/>
              </a:rPr>
              <a:t>seconds</a:t>
            </a:r>
            <a:r>
              <a:rPr lang="en-US" sz="1600" dirty="0">
                <a:latin typeface="Courier New" pitchFamily="49" charset="0"/>
                <a:cs typeface="Courier New" pitchFamily="49"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b="8891"/>
          <a:stretch>
            <a:fillRect/>
          </a:stretch>
        </p:blipFill>
        <p:spPr bwMode="auto">
          <a:xfrm>
            <a:off x="5552139" y="2301737"/>
            <a:ext cx="3449971" cy="190965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HSRP Configuration Example</a:t>
            </a:r>
          </a:p>
        </p:txBody>
      </p:sp>
      <p:sp>
        <p:nvSpPr>
          <p:cNvPr id="8" name="Content Placeholder 7"/>
          <p:cNvSpPr>
            <a:spLocks noGrp="1"/>
          </p:cNvSpPr>
          <p:nvPr>
            <p:ph idx="10"/>
          </p:nvPr>
        </p:nvSpPr>
        <p:spPr>
          <a:xfrm>
            <a:off x="0" y="1016251"/>
            <a:ext cx="8831861" cy="1285486"/>
          </a:xfrm>
        </p:spPr>
        <p:txBody>
          <a:bodyPr>
            <a:normAutofit/>
          </a:bodyPr>
          <a:lstStyle/>
          <a:p>
            <a:r>
              <a:rPr lang="en-US" sz="1800" dirty="0"/>
              <a:t>Routers A and B are configured with priorities of 110 and 90, respectively. The configuration of Router A is displayed. </a:t>
            </a:r>
          </a:p>
          <a:p>
            <a:r>
              <a:rPr lang="en-US" sz="1800" dirty="0"/>
              <a:t>The </a:t>
            </a:r>
            <a:r>
              <a:rPr lang="en-US" sz="1800" b="1" dirty="0">
                <a:cs typeface="Courier New" pitchFamily="49" charset="0"/>
              </a:rPr>
              <a:t>preempt</a:t>
            </a:r>
            <a:r>
              <a:rPr lang="en-US" sz="1800" dirty="0"/>
              <a:t> keyword ensures that Router A will be the HSRP active router as long its interface is active.</a:t>
            </a:r>
          </a:p>
        </p:txBody>
      </p:sp>
      <p:sp>
        <p:nvSpPr>
          <p:cNvPr id="6" name="Content Placeholder 5"/>
          <p:cNvSpPr>
            <a:spLocks noGrp="1"/>
          </p:cNvSpPr>
          <p:nvPr>
            <p:ph sz="quarter" idx="11"/>
          </p:nvPr>
        </p:nvSpPr>
        <p:spPr>
          <a:xfrm>
            <a:off x="231819" y="2438357"/>
            <a:ext cx="5473521" cy="4297294"/>
          </a:xfrm>
        </p:spPr>
        <p:txBody>
          <a:bodyPr>
            <a:normAutofit/>
          </a:bodyPr>
          <a:lstStyle/>
          <a:p>
            <a:r>
              <a:rPr lang="en-US" dirty="0" err="1"/>
              <a:t>RouterA</a:t>
            </a:r>
            <a:r>
              <a:rPr lang="en-US" dirty="0"/>
              <a:t>(</a:t>
            </a:r>
            <a:r>
              <a:rPr lang="en-US" dirty="0" err="1"/>
              <a:t>config</a:t>
            </a:r>
            <a:r>
              <a:rPr lang="en-US" dirty="0"/>
              <a:t>)# </a:t>
            </a:r>
            <a:r>
              <a:rPr lang="en-US" b="1" dirty="0"/>
              <a:t>interface vlan 10</a:t>
            </a:r>
          </a:p>
          <a:p>
            <a:r>
              <a:rPr lang="en-US" dirty="0" err="1"/>
              <a:t>RouterA</a:t>
            </a:r>
            <a:r>
              <a:rPr lang="en-US" dirty="0"/>
              <a:t>(</a:t>
            </a:r>
            <a:r>
              <a:rPr lang="en-US" dirty="0" err="1"/>
              <a:t>config</a:t>
            </a:r>
            <a:r>
              <a:rPr lang="en-US" dirty="0"/>
              <a:t>-if)# </a:t>
            </a:r>
            <a:r>
              <a:rPr lang="en-US" b="1" dirty="0" err="1"/>
              <a:t>ip</a:t>
            </a:r>
            <a:r>
              <a:rPr lang="en-US" b="1" dirty="0"/>
              <a:t> address 10.1.1.2 255.255.255.0</a:t>
            </a:r>
          </a:p>
          <a:p>
            <a:r>
              <a:rPr lang="en-US" dirty="0" err="1"/>
              <a:t>RouterA</a:t>
            </a:r>
            <a:r>
              <a:rPr lang="en-US" dirty="0"/>
              <a:t>(</a:t>
            </a:r>
            <a:r>
              <a:rPr lang="en-US" dirty="0" err="1"/>
              <a:t>config</a:t>
            </a:r>
            <a:r>
              <a:rPr lang="en-US" dirty="0"/>
              <a:t>-if)# </a:t>
            </a:r>
            <a:r>
              <a:rPr lang="en-US" b="1" dirty="0"/>
              <a:t>standby 10 </a:t>
            </a:r>
            <a:r>
              <a:rPr lang="en-US" b="1" dirty="0" err="1"/>
              <a:t>ip</a:t>
            </a:r>
            <a:r>
              <a:rPr lang="en-US" b="1" dirty="0"/>
              <a:t> 10.1.1.1</a:t>
            </a:r>
          </a:p>
          <a:p>
            <a:r>
              <a:rPr lang="en-US" dirty="0" err="1"/>
              <a:t>RouterA</a:t>
            </a:r>
            <a:r>
              <a:rPr lang="en-US" dirty="0"/>
              <a:t>(</a:t>
            </a:r>
            <a:r>
              <a:rPr lang="en-US" dirty="0" err="1"/>
              <a:t>config</a:t>
            </a:r>
            <a:r>
              <a:rPr lang="en-US" dirty="0"/>
              <a:t>-if)# </a:t>
            </a:r>
            <a:r>
              <a:rPr lang="en-US" b="1" dirty="0"/>
              <a:t>standby 10 priority 110</a:t>
            </a:r>
          </a:p>
          <a:p>
            <a:r>
              <a:rPr lang="en-US" dirty="0" err="1"/>
              <a:t>RouterA</a:t>
            </a:r>
            <a:r>
              <a:rPr lang="en-US" dirty="0"/>
              <a:t>(</a:t>
            </a:r>
            <a:r>
              <a:rPr lang="en-US" dirty="0" err="1"/>
              <a:t>config</a:t>
            </a:r>
            <a:r>
              <a:rPr lang="en-US" dirty="0"/>
              <a:t>-if)# </a:t>
            </a:r>
            <a:r>
              <a:rPr lang="en-US" b="1" dirty="0"/>
              <a:t>standby 10 preempt</a:t>
            </a:r>
          </a:p>
          <a:p>
            <a:endParaRPr lang="en-US" dirty="0"/>
          </a:p>
          <a:p>
            <a:endParaRPr lang="en-US" dirty="0"/>
          </a:p>
          <a:p>
            <a:r>
              <a:rPr lang="en-US" dirty="0" err="1"/>
              <a:t>RouterB</a:t>
            </a:r>
            <a:r>
              <a:rPr lang="en-US" dirty="0"/>
              <a:t>(</a:t>
            </a:r>
            <a:r>
              <a:rPr lang="en-US" dirty="0" err="1"/>
              <a:t>config</a:t>
            </a:r>
            <a:r>
              <a:rPr lang="en-US" dirty="0"/>
              <a:t>)# </a:t>
            </a:r>
            <a:r>
              <a:rPr lang="en-US" b="1" dirty="0"/>
              <a:t>interface vlan 10</a:t>
            </a:r>
          </a:p>
          <a:p>
            <a:r>
              <a:rPr lang="en-US" dirty="0" err="1"/>
              <a:t>RouterB</a:t>
            </a:r>
            <a:r>
              <a:rPr lang="en-US" dirty="0"/>
              <a:t>(</a:t>
            </a:r>
            <a:r>
              <a:rPr lang="en-US" dirty="0" err="1"/>
              <a:t>config</a:t>
            </a:r>
            <a:r>
              <a:rPr lang="en-US" dirty="0"/>
              <a:t>-if)# </a:t>
            </a:r>
            <a:r>
              <a:rPr lang="en-US" b="1" dirty="0" err="1"/>
              <a:t>ip</a:t>
            </a:r>
            <a:r>
              <a:rPr lang="en-US" b="1" dirty="0"/>
              <a:t> address 10.1.1.3 255.255.255.0</a:t>
            </a:r>
          </a:p>
          <a:p>
            <a:r>
              <a:rPr lang="en-US" dirty="0" err="1"/>
              <a:t>RouterB</a:t>
            </a:r>
            <a:r>
              <a:rPr lang="en-US" dirty="0"/>
              <a:t>(</a:t>
            </a:r>
            <a:r>
              <a:rPr lang="en-US" dirty="0" err="1"/>
              <a:t>config</a:t>
            </a:r>
            <a:r>
              <a:rPr lang="en-US" dirty="0"/>
              <a:t>-if)# </a:t>
            </a:r>
            <a:r>
              <a:rPr lang="en-US" b="1" dirty="0"/>
              <a:t>standby 10 </a:t>
            </a:r>
            <a:r>
              <a:rPr lang="en-US" b="1" dirty="0" err="1"/>
              <a:t>ip</a:t>
            </a:r>
            <a:r>
              <a:rPr lang="en-US" b="1" dirty="0"/>
              <a:t> 10.1.1.1</a:t>
            </a:r>
          </a:p>
          <a:p>
            <a:r>
              <a:rPr lang="en-US" dirty="0" err="1"/>
              <a:t>RouterA</a:t>
            </a:r>
            <a:r>
              <a:rPr lang="en-US" dirty="0"/>
              <a:t>(</a:t>
            </a:r>
            <a:r>
              <a:rPr lang="en-US" dirty="0" err="1"/>
              <a:t>config</a:t>
            </a:r>
            <a:r>
              <a:rPr lang="en-US" dirty="0"/>
              <a:t>-if)# </a:t>
            </a:r>
            <a:r>
              <a:rPr lang="en-US" b="1" dirty="0"/>
              <a:t>standby 10 priority 90</a:t>
            </a:r>
          </a:p>
          <a:p>
            <a:r>
              <a:rPr lang="en-US" dirty="0" err="1"/>
              <a:t>RouterA</a:t>
            </a:r>
            <a:r>
              <a:rPr lang="en-US" dirty="0"/>
              <a:t>(</a:t>
            </a:r>
            <a:r>
              <a:rPr lang="en-US" dirty="0" err="1"/>
              <a:t>config</a:t>
            </a:r>
            <a:r>
              <a:rPr lang="en-US" dirty="0"/>
              <a:t>-if)# </a:t>
            </a:r>
            <a:r>
              <a:rPr lang="en-US" b="1" dirty="0"/>
              <a:t>standby 10 preempt</a:t>
            </a:r>
          </a:p>
          <a:p>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Sharing with HSRP</a:t>
            </a:r>
          </a:p>
        </p:txBody>
      </p:sp>
      <p:sp>
        <p:nvSpPr>
          <p:cNvPr id="8" name="Content Placeholder 7"/>
          <p:cNvSpPr>
            <a:spLocks noGrp="1"/>
          </p:cNvSpPr>
          <p:nvPr>
            <p:ph idx="11"/>
          </p:nvPr>
        </p:nvSpPr>
        <p:spPr>
          <a:xfrm>
            <a:off x="279400" y="4041057"/>
            <a:ext cx="8520354" cy="2383047"/>
          </a:xfrm>
        </p:spPr>
        <p:txBody>
          <a:bodyPr>
            <a:noAutofit/>
          </a:bodyPr>
          <a:lstStyle/>
          <a:p>
            <a:r>
              <a:rPr lang="en-US" sz="1800" dirty="0"/>
              <a:t>HSRP allows for only one active router in the same subnet. In a typical network, engineers would want to use all available routers to load share the traffic going across the network. </a:t>
            </a:r>
            <a:r>
              <a:rPr lang="en-US" sz="1800" dirty="0" err="1"/>
              <a:t>Multigroup</a:t>
            </a:r>
            <a:r>
              <a:rPr lang="en-US" sz="1800" dirty="0"/>
              <a:t> HSRP enables routers to simultaneously provide redundant backup and perform load sharing across different IP subnets.</a:t>
            </a:r>
          </a:p>
          <a:p>
            <a:r>
              <a:rPr lang="en-US" sz="1800" dirty="0"/>
              <a:t>In the figure, two HSRP-enabled routers participate in two separate VLANs, using 802.1Q. Running HSRP over trunks enables users to configure redundancy among multiple routers that are configured as front ends for VLAN IP subnets.</a:t>
            </a:r>
          </a:p>
        </p:txBody>
      </p:sp>
      <p:grpSp>
        <p:nvGrpSpPr>
          <p:cNvPr id="6" name="Group 3"/>
          <p:cNvGrpSpPr>
            <a:grpSpLocks noGrp="1" noUngrp="1" noChangeAspect="1"/>
          </p:cNvGrpSpPr>
          <p:nvPr/>
        </p:nvGrpSpPr>
        <p:grpSpPr bwMode="auto">
          <a:xfrm>
            <a:off x="2231264" y="1158660"/>
            <a:ext cx="5436109" cy="3161071"/>
            <a:chOff x="685800" y="1358900"/>
            <a:chExt cx="7772400" cy="4519613"/>
          </a:xfrm>
        </p:grpSpPr>
        <p:pic>
          <p:nvPicPr>
            <p:cNvPr id="7" name="Picture 1" descr="Figure 6-14 Load Sharing with HSRP"/>
            <p:cNvPicPr>
              <a:picLocks noRot="1" noChangeAspect="1" noMove="1" noResize="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685800" y="1358900"/>
              <a:ext cx="7772400" cy="413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685800" y="5535613"/>
              <a:ext cx="7772400" cy="342900"/>
            </a:xfrm>
            <a:prstGeom prst="rect">
              <a:avLst/>
            </a:prstGeom>
            <a:noFill/>
            <a:ln>
              <a:noFill/>
            </a:ln>
          </p:spPr>
          <p:txBody>
            <a:bodyPr anchor="ctr">
              <a:normAutofit fontScale="55000" lnSpcReduction="20000"/>
            </a:bodyPr>
            <a:lstStyle/>
            <a:p>
              <a:pPr algn="ctr" fontAlgn="auto">
                <a:spcBef>
                  <a:spcPts val="0"/>
                </a:spcBef>
                <a:spcAft>
                  <a:spcPts val="0"/>
                </a:spcAft>
                <a:defRPr/>
              </a:pPr>
              <a:endParaRPr lang="en-US" sz="2400" dirty="0">
                <a:latin typeface="+mn-lt"/>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Load Sharing with HSRP</a:t>
            </a:r>
          </a:p>
        </p:txBody>
      </p:sp>
      <p:grpSp>
        <p:nvGrpSpPr>
          <p:cNvPr id="6" name="Group 3"/>
          <p:cNvGrpSpPr>
            <a:grpSpLocks noGrp="1" noUngrp="1" noChangeAspect="1"/>
          </p:cNvGrpSpPr>
          <p:nvPr/>
        </p:nvGrpSpPr>
        <p:grpSpPr bwMode="auto">
          <a:xfrm>
            <a:off x="685800" y="1470293"/>
            <a:ext cx="7772400" cy="4906963"/>
            <a:chOff x="685800" y="1165225"/>
            <a:chExt cx="7772400" cy="4906963"/>
          </a:xfrm>
        </p:grpSpPr>
        <p:pic>
          <p:nvPicPr>
            <p:cNvPr id="7" name="Picture 1" descr="Figure 6-15 Switch MHSRP"/>
            <p:cNvPicPr>
              <a:picLocks noRot="1" noChangeAspect="1" noMove="1" noResize="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685800" y="1165225"/>
              <a:ext cx="7772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685800" y="5729288"/>
              <a:ext cx="7772400" cy="342900"/>
            </a:xfrm>
            <a:prstGeom prst="rect">
              <a:avLst/>
            </a:prstGeom>
            <a:noFill/>
            <a:ln>
              <a:noFill/>
            </a:ln>
          </p:spPr>
          <p:txBody>
            <a:bodyPr anchor="ctr">
              <a:normAutofit fontScale="92500" lnSpcReduction="20000"/>
            </a:bodyPr>
            <a:lstStyle/>
            <a:p>
              <a:pPr algn="ctr" fontAlgn="auto">
                <a:spcBef>
                  <a:spcPts val="0"/>
                </a:spcBef>
                <a:spcAft>
                  <a:spcPts val="0"/>
                </a:spcAft>
                <a:defRPr/>
              </a:pPr>
              <a:endParaRPr lang="en-US" sz="2400" dirty="0">
                <a:latin typeface="+mn-lt"/>
                <a:cs typeface="+mn-cs"/>
              </a:endParaRPr>
            </a:p>
          </p:txBody>
        </p:sp>
      </p:gr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Load Sharing with HSRP</a:t>
            </a:r>
            <a:endParaRPr lang="en-AU" dirty="0"/>
          </a:p>
        </p:txBody>
      </p:sp>
      <p:grpSp>
        <p:nvGrpSpPr>
          <p:cNvPr id="7" name="Group 3"/>
          <p:cNvGrpSpPr>
            <a:grpSpLocks noGrp="1" noUngrp="1" noChangeAspect="1"/>
          </p:cNvGrpSpPr>
          <p:nvPr/>
        </p:nvGrpSpPr>
        <p:grpSpPr bwMode="auto">
          <a:xfrm>
            <a:off x="582769" y="1448561"/>
            <a:ext cx="7772400" cy="4906963"/>
            <a:chOff x="685800" y="1165225"/>
            <a:chExt cx="7772400" cy="4906963"/>
          </a:xfrm>
        </p:grpSpPr>
        <p:pic>
          <p:nvPicPr>
            <p:cNvPr id="8" name="Picture 1" descr="Figure 6-16 MHSRP Configuration for Switch 2"/>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685800" y="1165225"/>
              <a:ext cx="7772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685800" y="5729288"/>
              <a:ext cx="7772400" cy="342900"/>
            </a:xfrm>
            <a:prstGeom prst="rect">
              <a:avLst/>
            </a:prstGeom>
            <a:noFill/>
            <a:ln>
              <a:noFill/>
            </a:ln>
          </p:spPr>
          <p:txBody>
            <a:bodyPr anchor="ctr">
              <a:normAutofit fontScale="92500" lnSpcReduction="20000"/>
            </a:bodyPr>
            <a:lstStyle/>
            <a:p>
              <a:pPr algn="ctr" fontAlgn="auto">
                <a:spcBef>
                  <a:spcPts val="0"/>
                </a:spcBef>
                <a:spcAft>
                  <a:spcPts val="0"/>
                </a:spcAft>
                <a:defRPr/>
              </a:pPr>
              <a:endParaRPr lang="en-US" sz="2400" dirty="0">
                <a:latin typeface="+mn-lt"/>
                <a:cs typeface="+mn-cs"/>
              </a:endParaRPr>
            </a:p>
          </p:txBody>
        </p:sp>
      </p:grpSp>
    </p:spTree>
    <p:extLst>
      <p:ext uri="{BB962C8B-B14F-4D97-AF65-F5344CB8AC3E}">
        <p14:creationId xmlns:p14="http://schemas.microsoft.com/office/powerpoint/2010/main" val="304556939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The Need for Interface Tracking with HSRP</a:t>
            </a:r>
          </a:p>
        </p:txBody>
      </p:sp>
      <p:sp>
        <p:nvSpPr>
          <p:cNvPr id="6" name="Content Placeholder 5"/>
          <p:cNvSpPr>
            <a:spLocks noGrp="1"/>
          </p:cNvSpPr>
          <p:nvPr>
            <p:ph idx="1"/>
          </p:nvPr>
        </p:nvSpPr>
        <p:spPr/>
        <p:txBody>
          <a:bodyPr/>
          <a:lstStyle/>
          <a:p>
            <a:r>
              <a:rPr lang="en-US" dirty="0"/>
              <a:t>HSRP can track interfaces or objects and decrement priority if an interface or object fails.</a:t>
            </a:r>
          </a:p>
          <a:p>
            <a:r>
              <a:rPr lang="en-US" dirty="0"/>
              <a:t>Enables priority of active group router to be automatically adjusted based on availability of tracked interfaces.</a:t>
            </a:r>
          </a:p>
          <a:p>
            <a:r>
              <a:rPr lang="en-US" dirty="0"/>
              <a:t>When tracked interface becomes unavailable, HSRP priority is decreased.</a:t>
            </a:r>
          </a:p>
          <a:p>
            <a:r>
              <a:rPr lang="en-AU" dirty="0"/>
              <a:t>When p</a:t>
            </a:r>
            <a:r>
              <a:rPr lang="en-US" dirty="0" err="1"/>
              <a:t>roperly</a:t>
            </a:r>
            <a:r>
              <a:rPr lang="en-US" dirty="0"/>
              <a:t> configured, the HSRP tracking feature ensures the router with unavailable interface relinquishes active router role.</a:t>
            </a:r>
          </a:p>
          <a:p>
            <a:r>
              <a:rPr lang="en-US" dirty="0"/>
              <a:t>When the conditions that are defined by the object are fulfilled, the router priority remains the same.</a:t>
            </a:r>
          </a:p>
          <a:p>
            <a:r>
              <a:rPr lang="en-US" dirty="0"/>
              <a:t>As soon as the verification that is defined by the object fails, the router priority is decremented. The amount of decrease can be configured. The default value is 10.</a:t>
            </a:r>
            <a:endParaRPr lang="en-AU" dirty="0"/>
          </a:p>
        </p:txBody>
      </p:sp>
    </p:spTree>
    <p:extLst>
      <p:ext uri="{BB962C8B-B14F-4D97-AF65-F5344CB8AC3E}">
        <p14:creationId xmlns:p14="http://schemas.microsoft.com/office/powerpoint/2010/main" val="29440258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HSRP Interface Tracking</a:t>
            </a:r>
          </a:p>
        </p:txBody>
      </p:sp>
      <p:sp>
        <p:nvSpPr>
          <p:cNvPr id="6" name="Content Placeholder 5"/>
          <p:cNvSpPr>
            <a:spLocks noGrp="1"/>
          </p:cNvSpPr>
          <p:nvPr>
            <p:ph idx="1"/>
          </p:nvPr>
        </p:nvSpPr>
        <p:spPr>
          <a:xfrm>
            <a:off x="681396" y="1080842"/>
            <a:ext cx="7940675" cy="5661249"/>
          </a:xfrm>
        </p:spPr>
        <p:txBody>
          <a:bodyPr/>
          <a:lstStyle/>
          <a:p>
            <a:r>
              <a:rPr lang="en-US" dirty="0"/>
              <a:t>HSRP does not have a  built in mechanism for detecting link failures in starting the HSR re-election process.</a:t>
            </a:r>
          </a:p>
          <a:p>
            <a:r>
              <a:rPr lang="en-US" dirty="0"/>
              <a:t>With no interface tracking feature enabled, when R2’s uplink fails as indicated, R2 remains the active, and a suboptimal path is taken from R2 to R1</a:t>
            </a:r>
            <a:endParaRPr lang="en-AU" dirty="0"/>
          </a:p>
        </p:txBody>
      </p:sp>
      <p:grpSp>
        <p:nvGrpSpPr>
          <p:cNvPr id="7" name="Group 3"/>
          <p:cNvGrpSpPr>
            <a:grpSpLocks noGrp="1" noUngrp="1" noChangeAspect="1"/>
          </p:cNvGrpSpPr>
          <p:nvPr/>
        </p:nvGrpSpPr>
        <p:grpSpPr bwMode="auto">
          <a:xfrm>
            <a:off x="1099113" y="2761733"/>
            <a:ext cx="7548716" cy="3902299"/>
            <a:chOff x="685800" y="1214438"/>
            <a:chExt cx="7772400" cy="4808537"/>
          </a:xfrm>
        </p:grpSpPr>
        <p:pic>
          <p:nvPicPr>
            <p:cNvPr id="8" name="Picture 1" descr="Figure 6-17 HSRP with No Interface Tracking Feature"/>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685800" y="1214438"/>
              <a:ext cx="7772400" cy="442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685800" y="5680075"/>
              <a:ext cx="7772400" cy="342900"/>
            </a:xfrm>
            <a:prstGeom prst="rect">
              <a:avLst/>
            </a:prstGeom>
            <a:noFill/>
            <a:ln>
              <a:noFill/>
            </a:ln>
          </p:spPr>
          <p:txBody>
            <a:bodyPr anchor="ctr">
              <a:normAutofit fontScale="70000" lnSpcReduction="20000"/>
            </a:bodyPr>
            <a:lstStyle/>
            <a:p>
              <a:pPr algn="ctr" fontAlgn="auto">
                <a:spcBef>
                  <a:spcPts val="0"/>
                </a:spcBef>
                <a:spcAft>
                  <a:spcPts val="0"/>
                </a:spcAft>
                <a:defRPr/>
              </a:pPr>
              <a:endParaRPr lang="en-US" sz="2400" dirty="0">
                <a:latin typeface="+mn-lt"/>
                <a:cs typeface="+mn-cs"/>
              </a:endParaRPr>
            </a:p>
          </p:txBody>
        </p:sp>
      </p:grpSp>
    </p:spTree>
    <p:extLst>
      <p:ext uri="{BB962C8B-B14F-4D97-AF65-F5344CB8AC3E}">
        <p14:creationId xmlns:p14="http://schemas.microsoft.com/office/powerpoint/2010/main" val="27781775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HSRP with Interface Tracking On</a:t>
            </a:r>
          </a:p>
        </p:txBody>
      </p:sp>
      <p:sp>
        <p:nvSpPr>
          <p:cNvPr id="6" name="Content Placeholder 5"/>
          <p:cNvSpPr>
            <a:spLocks noGrp="1"/>
          </p:cNvSpPr>
          <p:nvPr>
            <p:ph idx="1"/>
          </p:nvPr>
        </p:nvSpPr>
        <p:spPr/>
        <p:txBody>
          <a:bodyPr/>
          <a:lstStyle/>
          <a:p>
            <a:r>
              <a:rPr lang="en-US" dirty="0"/>
              <a:t>R2's uplink interface fails, HSRP, by virtue of HSRP interface tracking, HSRP detects this failure, and R2's HSRP priority is decreased by 20. We now have an optimal traffic path.</a:t>
            </a:r>
            <a:endParaRPr lang="en-AU" dirty="0"/>
          </a:p>
        </p:txBody>
      </p:sp>
      <p:grpSp>
        <p:nvGrpSpPr>
          <p:cNvPr id="7" name="Group 3"/>
          <p:cNvGrpSpPr>
            <a:grpSpLocks noGrp="1" noUngrp="1" noChangeAspect="1"/>
          </p:cNvGrpSpPr>
          <p:nvPr/>
        </p:nvGrpSpPr>
        <p:grpSpPr bwMode="auto">
          <a:xfrm>
            <a:off x="685800" y="2017332"/>
            <a:ext cx="7772400" cy="4748213"/>
            <a:chOff x="685800" y="1244600"/>
            <a:chExt cx="7772400" cy="4748213"/>
          </a:xfrm>
        </p:grpSpPr>
        <p:pic>
          <p:nvPicPr>
            <p:cNvPr id="8" name="Picture 1" descr="Figure 6-18 HSRP with Interface Tracking On"/>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685800" y="1244600"/>
              <a:ext cx="77724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685800" y="5649913"/>
              <a:ext cx="7772400" cy="342900"/>
            </a:xfrm>
            <a:prstGeom prst="rect">
              <a:avLst/>
            </a:prstGeom>
            <a:noFill/>
            <a:ln>
              <a:noFill/>
            </a:ln>
          </p:spPr>
          <p:txBody>
            <a:bodyPr anchor="ctr">
              <a:normAutofit fontScale="92500" lnSpcReduction="20000"/>
            </a:bodyPr>
            <a:lstStyle/>
            <a:p>
              <a:pPr algn="ctr" fontAlgn="auto">
                <a:spcBef>
                  <a:spcPts val="0"/>
                </a:spcBef>
                <a:spcAft>
                  <a:spcPts val="0"/>
                </a:spcAft>
                <a:defRPr/>
              </a:pPr>
              <a:endParaRPr lang="en-US" sz="2400" dirty="0">
                <a:latin typeface="+mn-lt"/>
                <a:cs typeface="+mn-cs"/>
              </a:endParaRPr>
            </a:p>
          </p:txBody>
        </p:sp>
      </p:grpSp>
    </p:spTree>
    <p:extLst>
      <p:ext uri="{BB962C8B-B14F-4D97-AF65-F5344CB8AC3E}">
        <p14:creationId xmlns:p14="http://schemas.microsoft.com/office/powerpoint/2010/main" val="3319982937"/>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062" y="545685"/>
            <a:ext cx="8522208" cy="549021"/>
          </a:xfrm>
        </p:spPr>
        <p:txBody>
          <a:bodyPr/>
          <a:lstStyle/>
          <a:p>
            <a:r>
              <a:rPr lang="en-US" dirty="0"/>
              <a:t>HSRP Interface Tracking </a:t>
            </a:r>
          </a:p>
        </p:txBody>
      </p:sp>
      <p:sp>
        <p:nvSpPr>
          <p:cNvPr id="11" name="Content Placeholder 10"/>
          <p:cNvSpPr>
            <a:spLocks noGrp="1"/>
          </p:cNvSpPr>
          <p:nvPr>
            <p:ph idx="1"/>
          </p:nvPr>
        </p:nvSpPr>
        <p:spPr>
          <a:xfrm>
            <a:off x="253642" y="1062289"/>
            <a:ext cx="8316913" cy="491994"/>
          </a:xfrm>
        </p:spPr>
        <p:txBody>
          <a:bodyPr>
            <a:normAutofit/>
          </a:bodyPr>
          <a:lstStyle/>
          <a:p>
            <a:r>
              <a:rPr lang="en-US" dirty="0"/>
              <a:t>Configure interface tracking.</a:t>
            </a:r>
          </a:p>
        </p:txBody>
      </p:sp>
      <p:sp>
        <p:nvSpPr>
          <p:cNvPr id="12" name="Text Placeholder 11"/>
          <p:cNvSpPr>
            <a:spLocks noGrp="1"/>
          </p:cNvSpPr>
          <p:nvPr>
            <p:ph type="body" sz="quarter" idx="10"/>
          </p:nvPr>
        </p:nvSpPr>
        <p:spPr>
          <a:xfrm>
            <a:off x="613533" y="1421687"/>
            <a:ext cx="7745412" cy="377078"/>
          </a:xfrm>
        </p:spPr>
        <p:txBody>
          <a:bodyPr/>
          <a:lstStyle/>
          <a:p>
            <a:r>
              <a:rPr lang="en-US" sz="1800"/>
              <a:t>Switch(config-if)</a:t>
            </a:r>
          </a:p>
        </p:txBody>
      </p:sp>
      <p:sp>
        <p:nvSpPr>
          <p:cNvPr id="13" name="Text Placeholder 12"/>
          <p:cNvSpPr>
            <a:spLocks noGrp="1"/>
          </p:cNvSpPr>
          <p:nvPr>
            <p:ph type="body" sz="quarter" idx="11"/>
          </p:nvPr>
        </p:nvSpPr>
        <p:spPr>
          <a:xfrm>
            <a:off x="615326" y="1822581"/>
            <a:ext cx="7745412" cy="596163"/>
          </a:xfrm>
        </p:spPr>
        <p:txBody>
          <a:bodyPr>
            <a:noAutofit/>
          </a:bodyPr>
          <a:lstStyle/>
          <a:p>
            <a:r>
              <a:rPr lang="en-US" sz="1800"/>
              <a:t>standby [</a:t>
            </a:r>
            <a:r>
              <a:rPr lang="en-US" sz="1800" b="0" i="1"/>
              <a:t>group-number</a:t>
            </a:r>
            <a:r>
              <a:rPr lang="en-US" sz="1800"/>
              <a:t>] track</a:t>
            </a:r>
            <a:r>
              <a:rPr lang="en-US" sz="1800" i="1"/>
              <a:t> </a:t>
            </a:r>
            <a:r>
              <a:rPr lang="en-US" sz="1800" b="0" i="1"/>
              <a:t>interface-type</a:t>
            </a:r>
            <a:r>
              <a:rPr lang="en-US" sz="1800" i="1"/>
              <a:t> </a:t>
            </a:r>
            <a:r>
              <a:rPr lang="en-US" sz="1800" b="0" i="1"/>
              <a:t>interface-number</a:t>
            </a:r>
            <a:r>
              <a:rPr lang="en-US" sz="1800" i="1"/>
              <a:t> </a:t>
            </a:r>
            <a:r>
              <a:rPr lang="en-US" sz="1800"/>
              <a:t>[</a:t>
            </a:r>
            <a:r>
              <a:rPr lang="en-US" sz="1800" b="0" i="1"/>
              <a:t>interface-priority</a:t>
            </a:r>
            <a:r>
              <a:rPr lang="en-US" sz="1800"/>
              <a:t>]</a:t>
            </a:r>
          </a:p>
        </p:txBody>
      </p:sp>
      <p:sp>
        <p:nvSpPr>
          <p:cNvPr id="14" name="Content Placeholder 13"/>
          <p:cNvSpPr>
            <a:spLocks noGrp="1"/>
          </p:cNvSpPr>
          <p:nvPr>
            <p:ph idx="12"/>
          </p:nvPr>
        </p:nvSpPr>
        <p:spPr/>
        <p:txBody>
          <a:bodyPr/>
          <a:lstStyle/>
          <a:p>
            <a:endParaRPr lang="en-US"/>
          </a:p>
        </p:txBody>
      </p:sp>
      <p:graphicFrame>
        <p:nvGraphicFramePr>
          <p:cNvPr id="6" name="Content Placeholder 9"/>
          <p:cNvGraphicFramePr>
            <a:graphicFrameLocks/>
          </p:cNvGraphicFramePr>
          <p:nvPr/>
        </p:nvGraphicFramePr>
        <p:xfrm>
          <a:off x="254000" y="2566221"/>
          <a:ext cx="8636000" cy="3939793"/>
        </p:xfrm>
        <a:graphic>
          <a:graphicData uri="http://schemas.openxmlformats.org/drawingml/2006/table">
            <a:tbl>
              <a:tblPr firstRow="1" bandRow="1">
                <a:tableStyleId>{5C22544A-7EE6-4342-B048-85BDC9FD1C3A}</a:tableStyleId>
              </a:tblPr>
              <a:tblGrid>
                <a:gridCol w="2282723">
                  <a:extLst>
                    <a:ext uri="{9D8B030D-6E8A-4147-A177-3AD203B41FA5}">
                      <a16:colId xmlns:a16="http://schemas.microsoft.com/office/drawing/2014/main" val="20000"/>
                    </a:ext>
                  </a:extLst>
                </a:gridCol>
                <a:gridCol w="6353277">
                  <a:extLst>
                    <a:ext uri="{9D8B030D-6E8A-4147-A177-3AD203B41FA5}">
                      <a16:colId xmlns:a16="http://schemas.microsoft.com/office/drawing/2014/main" val="20001"/>
                    </a:ext>
                  </a:extLst>
                </a:gridCol>
              </a:tblGrid>
              <a:tr h="355227">
                <a:tc>
                  <a:txBody>
                    <a:bodyPr/>
                    <a:lstStyle/>
                    <a:p>
                      <a:r>
                        <a:rPr lang="en-US" sz="1600" dirty="0"/>
                        <a:t>Variable</a:t>
                      </a:r>
                    </a:p>
                  </a:txBody>
                  <a:tcPr/>
                </a:tc>
                <a:tc>
                  <a:txBody>
                    <a:bodyPr/>
                    <a:lstStyle/>
                    <a:p>
                      <a:r>
                        <a:rPr lang="en-US" sz="1600" dirty="0"/>
                        <a:t>Description</a:t>
                      </a:r>
                    </a:p>
                  </a:txBody>
                  <a:tcPr/>
                </a:tc>
                <a:extLst>
                  <a:ext uri="{0D108BD9-81ED-4DB2-BD59-A6C34878D82A}">
                    <a16:rowId xmlns:a16="http://schemas.microsoft.com/office/drawing/2014/main" val="10000"/>
                  </a:ext>
                </a:extLst>
              </a:tr>
              <a:tr h="678161">
                <a:tc>
                  <a:txBody>
                    <a:bodyPr/>
                    <a:lstStyle/>
                    <a:p>
                      <a:r>
                        <a:rPr lang="en-US" sz="1800" i="1" dirty="0">
                          <a:latin typeface="Courier New" pitchFamily="49" charset="0"/>
                          <a:cs typeface="Courier New" pitchFamily="49" charset="0"/>
                        </a:rPr>
                        <a:t>group-number</a:t>
                      </a:r>
                    </a:p>
                  </a:txBody>
                  <a:tcPr/>
                </a:tc>
                <a:tc>
                  <a:txBody>
                    <a:bodyPr/>
                    <a:lstStyle/>
                    <a:p>
                      <a:r>
                        <a:rPr lang="en-US" sz="1800" kern="1200" baseline="0" dirty="0">
                          <a:solidFill>
                            <a:schemeClr val="dk1"/>
                          </a:solidFill>
                          <a:latin typeface="+mn-lt"/>
                          <a:ea typeface="+mn-ea"/>
                          <a:cs typeface="+mn-cs"/>
                        </a:rPr>
                        <a:t>(Optional) Indicates the group number on the interface to which the tracking applies. The default number is 0.</a:t>
                      </a:r>
                      <a:endParaRPr lang="en-US" sz="1600" dirty="0"/>
                    </a:p>
                  </a:txBody>
                  <a:tcPr/>
                </a:tc>
                <a:extLst>
                  <a:ext uri="{0D108BD9-81ED-4DB2-BD59-A6C34878D82A}">
                    <a16:rowId xmlns:a16="http://schemas.microsoft.com/office/drawing/2014/main" val="10001"/>
                  </a:ext>
                </a:extLst>
              </a:tr>
              <a:tr h="678161">
                <a:tc>
                  <a:txBody>
                    <a:bodyPr/>
                    <a:lstStyle/>
                    <a:p>
                      <a:r>
                        <a:rPr lang="en-US" sz="1800" i="1" dirty="0">
                          <a:latin typeface="Courier New" pitchFamily="49" charset="0"/>
                          <a:cs typeface="Courier New" pitchFamily="49" charset="0"/>
                        </a:rPr>
                        <a:t>interface-type</a:t>
                      </a:r>
                    </a:p>
                  </a:txBody>
                  <a:tcPr/>
                </a:tc>
                <a:tc>
                  <a:txBody>
                    <a:bodyPr/>
                    <a:lstStyle/>
                    <a:p>
                      <a:r>
                        <a:rPr lang="en-US" sz="1800" kern="1200" baseline="0" dirty="0">
                          <a:solidFill>
                            <a:schemeClr val="dk1"/>
                          </a:solidFill>
                          <a:latin typeface="+mn-lt"/>
                          <a:ea typeface="+mn-ea"/>
                          <a:cs typeface="+mn-cs"/>
                        </a:rPr>
                        <a:t>Indicates the interface type (combined with the interface number) that will be tracked.</a:t>
                      </a:r>
                      <a:endParaRPr lang="en-US" sz="1600" dirty="0"/>
                    </a:p>
                  </a:txBody>
                  <a:tcPr/>
                </a:tc>
                <a:extLst>
                  <a:ext uri="{0D108BD9-81ED-4DB2-BD59-A6C34878D82A}">
                    <a16:rowId xmlns:a16="http://schemas.microsoft.com/office/drawing/2014/main" val="10002"/>
                  </a:ext>
                </a:extLst>
              </a:tr>
              <a:tr h="678161">
                <a:tc>
                  <a:txBody>
                    <a:bodyPr/>
                    <a:lstStyle/>
                    <a:p>
                      <a:r>
                        <a:rPr lang="en-US" sz="1600" i="1" dirty="0">
                          <a:latin typeface="Courier New" pitchFamily="49" charset="0"/>
                          <a:cs typeface="Courier New" pitchFamily="49" charset="0"/>
                        </a:rPr>
                        <a:t>i</a:t>
                      </a:r>
                      <a:r>
                        <a:rPr lang="en-US" sz="1800" i="1" dirty="0">
                          <a:latin typeface="Courier New" pitchFamily="49" charset="0"/>
                          <a:cs typeface="Courier New" pitchFamily="49" charset="0"/>
                        </a:rPr>
                        <a:t>nterface-number</a:t>
                      </a:r>
                      <a:endParaRPr lang="en-US" sz="1600" i="1" dirty="0">
                        <a:latin typeface="Courier New" pitchFamily="49" charset="0"/>
                        <a:cs typeface="Courier New" pitchFamily="49" charset="0"/>
                      </a:endParaRPr>
                    </a:p>
                  </a:txBody>
                  <a:tcPr/>
                </a:tc>
                <a:tc>
                  <a:txBody>
                    <a:bodyPr/>
                    <a:lstStyle/>
                    <a:p>
                      <a:r>
                        <a:rPr lang="en-US" sz="1800" kern="1200" baseline="0" dirty="0">
                          <a:solidFill>
                            <a:schemeClr val="dk1"/>
                          </a:solidFill>
                          <a:latin typeface="+mn-lt"/>
                          <a:ea typeface="+mn-ea"/>
                          <a:cs typeface="+mn-cs"/>
                        </a:rPr>
                        <a:t>Indicates the interface number (combined with the interface type) that will be tracked.</a:t>
                      </a:r>
                      <a:endParaRPr lang="en-US" sz="1600" dirty="0"/>
                    </a:p>
                  </a:txBody>
                  <a:tcPr/>
                </a:tc>
                <a:extLst>
                  <a:ext uri="{0D108BD9-81ED-4DB2-BD59-A6C34878D82A}">
                    <a16:rowId xmlns:a16="http://schemas.microsoft.com/office/drawing/2014/main" val="10003"/>
                  </a:ext>
                </a:extLst>
              </a:tr>
              <a:tr h="1550083">
                <a:tc>
                  <a:txBody>
                    <a:bodyPr/>
                    <a:lstStyle/>
                    <a:p>
                      <a:r>
                        <a:rPr lang="en-US" sz="1800" i="1" dirty="0">
                          <a:latin typeface="Courier New" pitchFamily="49" charset="0"/>
                          <a:cs typeface="Courier New" pitchFamily="49" charset="0"/>
                        </a:rPr>
                        <a:t>interface-priority</a:t>
                      </a:r>
                    </a:p>
                  </a:txBody>
                  <a:tcPr/>
                </a:tc>
                <a:tc>
                  <a:txBody>
                    <a:bodyPr/>
                    <a:lstStyle/>
                    <a:p>
                      <a:r>
                        <a:rPr lang="en-US" sz="1800" kern="1200" baseline="0" dirty="0">
                          <a:solidFill>
                            <a:schemeClr val="dk1"/>
                          </a:solidFill>
                          <a:latin typeface="+mn-lt"/>
                          <a:ea typeface="+mn-ea"/>
                          <a:cs typeface="+mn-cs"/>
                        </a:rPr>
                        <a:t>(Optional) Indicates the amount by which the hot standby priority for the router is decremented when the interface becomes disabled. The priority of the router is incremented by this amount when the interface becomes available. The default value is 10.</a:t>
                      </a:r>
                      <a:endParaRPr lang="en-US" sz="1600" dirty="0"/>
                    </a:p>
                  </a:txBody>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8" descr="ss1"/>
          <p:cNvPicPr>
            <a:picLocks noChangeAspect="1" noChangeArrowheads="1"/>
          </p:cNvPicPr>
          <p:nvPr/>
        </p:nvPicPr>
        <p:blipFill>
          <a:blip r:embed="rId3" cstate="print"/>
          <a:srcRect/>
          <a:stretch>
            <a:fillRect/>
          </a:stretch>
        </p:blipFill>
        <p:spPr bwMode="auto">
          <a:xfrm>
            <a:off x="0" y="1600200"/>
            <a:ext cx="9144000" cy="3194050"/>
          </a:xfrm>
          <a:prstGeom prst="rect">
            <a:avLst/>
          </a:prstGeom>
          <a:noFill/>
          <a:ln w="9525">
            <a:noFill/>
            <a:miter lim="800000"/>
            <a:headEnd/>
            <a:tailEnd/>
          </a:ln>
        </p:spPr>
      </p:pic>
      <p:sp>
        <p:nvSpPr>
          <p:cNvPr id="7171" name="Rectangle 35"/>
          <p:cNvSpPr>
            <a:spLocks noChangeArrowheads="1"/>
          </p:cNvSpPr>
          <p:nvPr/>
        </p:nvSpPr>
        <p:spPr bwMode="auto">
          <a:xfrm>
            <a:off x="0" y="0"/>
            <a:ext cx="9144000" cy="1600200"/>
          </a:xfrm>
          <a:prstGeom prst="rect">
            <a:avLst/>
          </a:prstGeom>
          <a:solidFill>
            <a:schemeClr val="bg1"/>
          </a:solidFill>
          <a:ln w="9525" algn="ctr">
            <a:noFill/>
            <a:miter lim="800000"/>
            <a:headEnd/>
            <a:tailEnd/>
          </a:ln>
        </p:spPr>
        <p:txBody>
          <a:bodyPr wrap="none" lIns="82124" tIns="41061" rIns="82124" bIns="41061" anchor="ctr">
            <a:spAutoFit/>
          </a:bodyPr>
          <a:lstStyle/>
          <a:p>
            <a:endParaRPr lang="en-US"/>
          </a:p>
        </p:txBody>
      </p:sp>
      <p:sp>
        <p:nvSpPr>
          <p:cNvPr id="7172" name="Rectangle 32"/>
          <p:cNvSpPr>
            <a:spLocks noGrp="1" noChangeArrowheads="1"/>
          </p:cNvSpPr>
          <p:nvPr>
            <p:ph type="title" idx="4294967295"/>
          </p:nvPr>
        </p:nvSpPr>
        <p:spPr>
          <a:xfrm>
            <a:off x="0" y="1841500"/>
            <a:ext cx="2940050" cy="2743200"/>
          </a:xfrm>
          <a:prstGeom prst="rect">
            <a:avLst/>
          </a:prstGeom>
          <a:noFill/>
        </p:spPr>
        <p:txBody>
          <a:bodyPr anchor="ctr"/>
          <a:lstStyle/>
          <a:p>
            <a:r>
              <a:rPr lang="en-US" sz="2800" dirty="0">
                <a:solidFill>
                  <a:schemeClr val="bg1"/>
                </a:solidFill>
              </a:rPr>
              <a:t>Understanding First Hop Redundancy Protocols</a:t>
            </a:r>
            <a:endParaRPr lang="en-US" sz="3000" b="0" dirty="0">
              <a:solidFill>
                <a:schemeClr val="bg1"/>
              </a:solidFill>
            </a:endParaRP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dirty="0"/>
              <a:t>HSRP Interface Tracking Example</a:t>
            </a:r>
          </a:p>
        </p:txBody>
      </p:sp>
      <p:sp>
        <p:nvSpPr>
          <p:cNvPr id="9" name="Rectangle 8"/>
          <p:cNvSpPr/>
          <p:nvPr/>
        </p:nvSpPr>
        <p:spPr>
          <a:xfrm>
            <a:off x="528034" y="1202614"/>
            <a:ext cx="8268235" cy="4191917"/>
          </a:xfrm>
          <a:prstGeom prst="rect">
            <a:avLst/>
          </a:prstGeom>
        </p:spPr>
        <p:txBody>
          <a:bodyPr wrap="square">
            <a:spAutoFit/>
          </a:bodyPr>
          <a:lstStyle/>
          <a:p>
            <a:pPr algn="l"/>
            <a:r>
              <a:rPr lang="en-US" dirty="0">
                <a:solidFill>
                  <a:schemeClr val="tx2"/>
                </a:solidFill>
                <a:latin typeface="+mn-lt"/>
              </a:rPr>
              <a:t>The following shows the configuration of router 2. Note the standby 10 track </a:t>
            </a:r>
            <a:r>
              <a:rPr lang="en-US" dirty="0" err="1">
                <a:solidFill>
                  <a:schemeClr val="tx2"/>
                </a:solidFill>
                <a:latin typeface="+mn-lt"/>
              </a:rPr>
              <a:t>ethernet</a:t>
            </a:r>
            <a:r>
              <a:rPr lang="en-US" dirty="0">
                <a:solidFill>
                  <a:schemeClr val="tx2"/>
                </a:solidFill>
                <a:latin typeface="+mn-lt"/>
              </a:rPr>
              <a:t> 0/1 20 lowers a priority 20 points as soon as interface </a:t>
            </a:r>
            <a:r>
              <a:rPr lang="en-US" dirty="0" err="1">
                <a:solidFill>
                  <a:schemeClr val="tx2"/>
                </a:solidFill>
                <a:latin typeface="+mn-lt"/>
              </a:rPr>
              <a:t>ethernet</a:t>
            </a:r>
            <a:r>
              <a:rPr lang="en-US" dirty="0">
                <a:solidFill>
                  <a:schemeClr val="tx2"/>
                </a:solidFill>
                <a:latin typeface="+mn-lt"/>
              </a:rPr>
              <a:t> 0/1 goes down.</a:t>
            </a:r>
          </a:p>
          <a:p>
            <a:pPr algn="l"/>
            <a:endParaRPr lang="en-US" dirty="0">
              <a:solidFill>
                <a:schemeClr val="tx2"/>
              </a:solidFill>
            </a:endParaRPr>
          </a:p>
          <a:p>
            <a:pPr algn="l"/>
            <a:r>
              <a:rPr lang="en-US" sz="2000" dirty="0">
                <a:solidFill>
                  <a:schemeClr val="tx2"/>
                </a:solidFill>
                <a:latin typeface="Courier New" pitchFamily="49" charset="0"/>
                <a:cs typeface="Courier New" pitchFamily="49" charset="0"/>
              </a:rPr>
              <a:t>R2(</a:t>
            </a:r>
            <a:r>
              <a:rPr lang="en-US" sz="2000" dirty="0" err="1">
                <a:solidFill>
                  <a:schemeClr val="tx2"/>
                </a:solidFill>
                <a:latin typeface="Courier New" pitchFamily="49" charset="0"/>
                <a:cs typeface="Courier New" pitchFamily="49" charset="0"/>
              </a:rPr>
              <a:t>config</a:t>
            </a:r>
            <a:r>
              <a:rPr lang="en-US" sz="2000" dirty="0">
                <a:solidFill>
                  <a:schemeClr val="tx2"/>
                </a:solidFill>
                <a:latin typeface="Courier New" pitchFamily="49" charset="0"/>
                <a:cs typeface="Courier New" pitchFamily="49" charset="0"/>
              </a:rPr>
              <a:t>)# interface ethernet0/1</a:t>
            </a:r>
          </a:p>
          <a:p>
            <a:pPr algn="l"/>
            <a:r>
              <a:rPr lang="en-US" sz="2000" dirty="0">
                <a:solidFill>
                  <a:schemeClr val="tx2"/>
                </a:solidFill>
                <a:latin typeface="Courier New" pitchFamily="49" charset="0"/>
                <a:cs typeface="Courier New" pitchFamily="49" charset="0"/>
              </a:rPr>
              <a:t>R2(</a:t>
            </a:r>
            <a:r>
              <a:rPr lang="en-US" sz="2000" dirty="0" err="1">
                <a:solidFill>
                  <a:schemeClr val="tx2"/>
                </a:solidFill>
                <a:latin typeface="Courier New" pitchFamily="49" charset="0"/>
                <a:cs typeface="Courier New" pitchFamily="49" charset="0"/>
              </a:rPr>
              <a:t>config</a:t>
            </a:r>
            <a:r>
              <a:rPr lang="en-AU" sz="2000" dirty="0">
                <a:solidFill>
                  <a:schemeClr val="tx2"/>
                </a:solidFill>
                <a:latin typeface="Courier New" pitchFamily="49" charset="0"/>
                <a:cs typeface="Courier New" pitchFamily="49" charset="0"/>
              </a:rPr>
              <a:t>-if)</a:t>
            </a:r>
            <a:r>
              <a:rPr lang="en-US" sz="2000" dirty="0">
                <a:solidFill>
                  <a:schemeClr val="tx2"/>
                </a:solidFill>
                <a:latin typeface="Courier New" pitchFamily="49" charset="0"/>
                <a:cs typeface="Courier New" pitchFamily="49" charset="0"/>
              </a:rPr>
              <a:t># </a:t>
            </a:r>
            <a:r>
              <a:rPr lang="en-US" sz="2000" dirty="0" err="1">
                <a:solidFill>
                  <a:schemeClr val="tx2"/>
                </a:solidFill>
                <a:latin typeface="Courier New" pitchFamily="49" charset="0"/>
                <a:cs typeface="Courier New" pitchFamily="49" charset="0"/>
              </a:rPr>
              <a:t>ip</a:t>
            </a:r>
            <a:r>
              <a:rPr lang="en-US" sz="2000" dirty="0">
                <a:solidFill>
                  <a:schemeClr val="tx2"/>
                </a:solidFill>
                <a:latin typeface="Courier New" pitchFamily="49" charset="0"/>
                <a:cs typeface="Courier New" pitchFamily="49" charset="0"/>
              </a:rPr>
              <a:t> address 192.168.10.1 255.255.255.0</a:t>
            </a:r>
          </a:p>
          <a:p>
            <a:pPr algn="l"/>
            <a:r>
              <a:rPr lang="en-US" sz="2000" dirty="0">
                <a:solidFill>
                  <a:schemeClr val="tx2"/>
                </a:solidFill>
                <a:latin typeface="Courier New" pitchFamily="49" charset="0"/>
                <a:cs typeface="Courier New" pitchFamily="49" charset="0"/>
              </a:rPr>
              <a:t>R2(</a:t>
            </a:r>
            <a:r>
              <a:rPr lang="en-US" sz="2000" dirty="0" err="1">
                <a:solidFill>
                  <a:schemeClr val="tx2"/>
                </a:solidFill>
                <a:latin typeface="Courier New" pitchFamily="49" charset="0"/>
                <a:cs typeface="Courier New" pitchFamily="49" charset="0"/>
              </a:rPr>
              <a:t>config</a:t>
            </a:r>
            <a:r>
              <a:rPr lang="en-AU" sz="2000" dirty="0">
                <a:solidFill>
                  <a:schemeClr val="tx2"/>
                </a:solidFill>
                <a:latin typeface="Courier New" pitchFamily="49" charset="0"/>
                <a:cs typeface="Courier New" pitchFamily="49" charset="0"/>
              </a:rPr>
              <a:t>-if)</a:t>
            </a:r>
            <a:r>
              <a:rPr lang="en-US" sz="2000" dirty="0">
                <a:solidFill>
                  <a:schemeClr val="tx2"/>
                </a:solidFill>
                <a:latin typeface="Courier New" pitchFamily="49" charset="0"/>
                <a:cs typeface="Courier New" pitchFamily="49" charset="0"/>
              </a:rPr>
              <a:t># standby 10 </a:t>
            </a:r>
            <a:r>
              <a:rPr lang="en-US" sz="2000" dirty="0" err="1">
                <a:solidFill>
                  <a:schemeClr val="tx2"/>
                </a:solidFill>
                <a:latin typeface="Courier New" pitchFamily="49" charset="0"/>
                <a:cs typeface="Courier New" pitchFamily="49" charset="0"/>
              </a:rPr>
              <a:t>ip</a:t>
            </a:r>
            <a:r>
              <a:rPr lang="en-US" sz="2000" dirty="0">
                <a:solidFill>
                  <a:schemeClr val="tx2"/>
                </a:solidFill>
                <a:latin typeface="Courier New" pitchFamily="49" charset="0"/>
                <a:cs typeface="Courier New" pitchFamily="49" charset="0"/>
              </a:rPr>
              <a:t> 192.168.10.254</a:t>
            </a:r>
          </a:p>
          <a:p>
            <a:pPr algn="l"/>
            <a:r>
              <a:rPr lang="en-US" sz="2000" dirty="0">
                <a:solidFill>
                  <a:schemeClr val="tx2"/>
                </a:solidFill>
                <a:latin typeface="Courier New" pitchFamily="49" charset="0"/>
                <a:cs typeface="Courier New" pitchFamily="49" charset="0"/>
              </a:rPr>
              <a:t>R2(</a:t>
            </a:r>
            <a:r>
              <a:rPr lang="en-US" sz="2000" dirty="0" err="1">
                <a:solidFill>
                  <a:schemeClr val="tx2"/>
                </a:solidFill>
                <a:latin typeface="Courier New" pitchFamily="49" charset="0"/>
                <a:cs typeface="Courier New" pitchFamily="49" charset="0"/>
              </a:rPr>
              <a:t>config</a:t>
            </a:r>
            <a:r>
              <a:rPr lang="en-AU" sz="2000" dirty="0">
                <a:solidFill>
                  <a:schemeClr val="tx2"/>
                </a:solidFill>
                <a:latin typeface="Courier New" pitchFamily="49" charset="0"/>
                <a:cs typeface="Courier New" pitchFamily="49" charset="0"/>
              </a:rPr>
              <a:t>-if)</a:t>
            </a:r>
            <a:r>
              <a:rPr lang="en-US" sz="2000" dirty="0">
                <a:solidFill>
                  <a:schemeClr val="tx2"/>
                </a:solidFill>
                <a:latin typeface="Courier New" pitchFamily="49" charset="0"/>
                <a:cs typeface="Courier New" pitchFamily="49" charset="0"/>
              </a:rPr>
              <a:t># standby 10 priority 110</a:t>
            </a:r>
          </a:p>
          <a:p>
            <a:pPr algn="l"/>
            <a:r>
              <a:rPr lang="en-US" sz="2000" dirty="0">
                <a:solidFill>
                  <a:schemeClr val="tx2"/>
                </a:solidFill>
                <a:latin typeface="Courier New" pitchFamily="49" charset="0"/>
                <a:cs typeface="Courier New" pitchFamily="49" charset="0"/>
              </a:rPr>
              <a:t>R2(</a:t>
            </a:r>
            <a:r>
              <a:rPr lang="en-US" sz="2000" dirty="0" err="1">
                <a:solidFill>
                  <a:schemeClr val="tx2"/>
                </a:solidFill>
                <a:latin typeface="Courier New" pitchFamily="49" charset="0"/>
                <a:cs typeface="Courier New" pitchFamily="49" charset="0"/>
              </a:rPr>
              <a:t>config</a:t>
            </a:r>
            <a:r>
              <a:rPr lang="en-AU" sz="2000" dirty="0">
                <a:solidFill>
                  <a:schemeClr val="tx2"/>
                </a:solidFill>
                <a:latin typeface="Courier New" pitchFamily="49" charset="0"/>
                <a:cs typeface="Courier New" pitchFamily="49" charset="0"/>
              </a:rPr>
              <a:t>-if)</a:t>
            </a:r>
            <a:r>
              <a:rPr lang="en-US" sz="2000" dirty="0">
                <a:solidFill>
                  <a:schemeClr val="tx2"/>
                </a:solidFill>
                <a:latin typeface="Courier New" pitchFamily="49" charset="0"/>
                <a:cs typeface="Courier New" pitchFamily="49" charset="0"/>
              </a:rPr>
              <a:t># standby 10 preempt</a:t>
            </a:r>
          </a:p>
          <a:p>
            <a:pPr algn="l"/>
            <a:r>
              <a:rPr lang="en-US" sz="2000" dirty="0">
                <a:solidFill>
                  <a:schemeClr val="tx2"/>
                </a:solidFill>
                <a:latin typeface="Courier New" pitchFamily="49" charset="0"/>
                <a:cs typeface="Courier New" pitchFamily="49" charset="0"/>
              </a:rPr>
              <a:t>R2(</a:t>
            </a:r>
            <a:r>
              <a:rPr lang="en-US" sz="2000" dirty="0" err="1">
                <a:solidFill>
                  <a:schemeClr val="tx2"/>
                </a:solidFill>
                <a:latin typeface="Courier New" pitchFamily="49" charset="0"/>
                <a:cs typeface="Courier New" pitchFamily="49" charset="0"/>
              </a:rPr>
              <a:t>config</a:t>
            </a:r>
            <a:r>
              <a:rPr lang="en-AU" sz="2000" dirty="0">
                <a:solidFill>
                  <a:schemeClr val="tx2"/>
                </a:solidFill>
                <a:latin typeface="Courier New" pitchFamily="49" charset="0"/>
                <a:cs typeface="Courier New" pitchFamily="49" charset="0"/>
              </a:rPr>
              <a:t>-if)</a:t>
            </a:r>
            <a:r>
              <a:rPr lang="en-US" sz="2000" dirty="0">
                <a:solidFill>
                  <a:schemeClr val="tx2"/>
                </a:solidFill>
                <a:latin typeface="Courier New" pitchFamily="49" charset="0"/>
                <a:cs typeface="Courier New" pitchFamily="49" charset="0"/>
              </a:rPr>
              <a:t># standby 10 track ethernet1/1 20</a:t>
            </a:r>
          </a:p>
          <a:p>
            <a:pPr algn="l"/>
            <a:endParaRPr lang="en-US" sz="2000" dirty="0">
              <a:solidFill>
                <a:schemeClr val="tx2"/>
              </a:solidFill>
              <a:latin typeface="Courier New" pitchFamily="49" charset="0"/>
              <a:cs typeface="Courier New" pitchFamily="49" charset="0"/>
            </a:endParaRPr>
          </a:p>
          <a:p>
            <a:pPr algn="l"/>
            <a:r>
              <a:rPr lang="en-US" sz="2000" dirty="0">
                <a:solidFill>
                  <a:schemeClr val="tx2"/>
                </a:solidFill>
                <a:latin typeface="+mn-lt"/>
                <a:cs typeface="Courier New" pitchFamily="49" charset="0"/>
              </a:rPr>
              <a:t>Use the </a:t>
            </a:r>
            <a:r>
              <a:rPr lang="en-US" sz="2000" b="1" dirty="0">
                <a:solidFill>
                  <a:schemeClr val="tx2"/>
                </a:solidFill>
                <a:latin typeface="+mn-lt"/>
                <a:cs typeface="Courier New" pitchFamily="49" charset="0"/>
              </a:rPr>
              <a:t>show track</a:t>
            </a:r>
            <a:r>
              <a:rPr lang="en-US" sz="2000" dirty="0">
                <a:solidFill>
                  <a:schemeClr val="tx2"/>
                </a:solidFill>
                <a:latin typeface="+mn-lt"/>
                <a:cs typeface="Courier New" pitchFamily="49" charset="0"/>
              </a:rPr>
              <a:t> </a:t>
            </a:r>
            <a:r>
              <a:rPr lang="en-US" sz="2000" i="1" dirty="0">
                <a:solidFill>
                  <a:schemeClr val="tx2"/>
                </a:solidFill>
                <a:latin typeface="+mn-lt"/>
                <a:cs typeface="Courier New" pitchFamily="49" charset="0"/>
              </a:rPr>
              <a:t>track-number </a:t>
            </a:r>
            <a:r>
              <a:rPr lang="en-US" sz="2000" dirty="0">
                <a:solidFill>
                  <a:schemeClr val="tx2"/>
                </a:solidFill>
                <a:latin typeface="+mn-lt"/>
                <a:cs typeface="Courier New" pitchFamily="49" charset="0"/>
              </a:rPr>
              <a:t>command to verify the state of the tracked interface.</a:t>
            </a:r>
          </a:p>
          <a:p>
            <a:pPr algn="l"/>
            <a:r>
              <a:rPr lang="en-US" sz="2000" dirty="0">
                <a:solidFill>
                  <a:schemeClr val="tx2"/>
                </a:solidFill>
                <a:latin typeface="+mn-lt"/>
                <a:cs typeface="Courier New" pitchFamily="49" charset="0"/>
              </a:rPr>
              <a:t>Use the </a:t>
            </a:r>
            <a:r>
              <a:rPr lang="en-US" sz="2000" b="1" dirty="0">
                <a:solidFill>
                  <a:schemeClr val="tx2"/>
                </a:solidFill>
                <a:latin typeface="+mn-lt"/>
                <a:cs typeface="Courier New" pitchFamily="49" charset="0"/>
              </a:rPr>
              <a:t>show standby </a:t>
            </a:r>
            <a:r>
              <a:rPr lang="en-US" sz="2000" dirty="0">
                <a:solidFill>
                  <a:schemeClr val="tx2"/>
                </a:solidFill>
                <a:latin typeface="+mn-lt"/>
                <a:cs typeface="Courier New" pitchFamily="49" charset="0"/>
              </a:rPr>
              <a:t>command to verify that tracking is configured</a:t>
            </a:r>
            <a:endParaRPr lang="en-AU" sz="2000" dirty="0">
              <a:solidFill>
                <a:schemeClr val="tx2"/>
              </a:solidFill>
              <a:latin typeface="+mn-lt"/>
              <a:cs typeface="Courier New" pitchFamily="49" charset="0"/>
            </a:endParaRPr>
          </a:p>
        </p:txBody>
      </p:sp>
    </p:spTree>
    <p:extLst>
      <p:ext uri="{BB962C8B-B14F-4D97-AF65-F5344CB8AC3E}">
        <p14:creationId xmlns:p14="http://schemas.microsoft.com/office/powerpoint/2010/main" val="165966064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dirty="0"/>
              <a:t>HSRP and Object Tracking</a:t>
            </a:r>
          </a:p>
        </p:txBody>
      </p:sp>
      <p:sp>
        <p:nvSpPr>
          <p:cNvPr id="8" name="Content Placeholder 7"/>
          <p:cNvSpPr>
            <a:spLocks noGrp="1"/>
          </p:cNvSpPr>
          <p:nvPr>
            <p:ph idx="1"/>
          </p:nvPr>
        </p:nvSpPr>
        <p:spPr/>
        <p:txBody>
          <a:bodyPr/>
          <a:lstStyle/>
          <a:p>
            <a:r>
              <a:rPr lang="en-US" dirty="0"/>
              <a:t>HSRP interface tracking cannot track non-directly connected links.</a:t>
            </a:r>
          </a:p>
          <a:p>
            <a:r>
              <a:rPr lang="en-US" dirty="0"/>
              <a:t>This can be seen in the following scenario.</a:t>
            </a:r>
            <a:endParaRPr lang="en-AU" dirty="0"/>
          </a:p>
        </p:txBody>
      </p:sp>
      <p:grpSp>
        <p:nvGrpSpPr>
          <p:cNvPr id="9" name="Group 3"/>
          <p:cNvGrpSpPr>
            <a:grpSpLocks noGrp="1" noUngrp="1" noChangeAspect="1"/>
          </p:cNvGrpSpPr>
          <p:nvPr/>
        </p:nvGrpSpPr>
        <p:grpSpPr bwMode="auto">
          <a:xfrm>
            <a:off x="840347" y="2194042"/>
            <a:ext cx="6796053" cy="4514045"/>
            <a:chOff x="685800" y="1038225"/>
            <a:chExt cx="7772400" cy="5162550"/>
          </a:xfrm>
        </p:grpSpPr>
        <p:pic>
          <p:nvPicPr>
            <p:cNvPr id="10" name="Picture 1" descr="Figure 6-19 HSRP and Object Tracking Scenario"/>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685800" y="1038225"/>
              <a:ext cx="777240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685800" y="5857875"/>
              <a:ext cx="7772400" cy="342900"/>
            </a:xfrm>
            <a:prstGeom prst="rect">
              <a:avLst/>
            </a:prstGeom>
            <a:noFill/>
            <a:ln>
              <a:noFill/>
            </a:ln>
          </p:spPr>
          <p:txBody>
            <a:bodyPr anchor="ctr">
              <a:normAutofit fontScale="77500" lnSpcReduction="20000"/>
            </a:bodyPr>
            <a:lstStyle/>
            <a:p>
              <a:pPr algn="ctr" fontAlgn="auto">
                <a:spcBef>
                  <a:spcPts val="0"/>
                </a:spcBef>
                <a:spcAft>
                  <a:spcPts val="0"/>
                </a:spcAft>
                <a:defRPr/>
              </a:pPr>
              <a:endParaRPr lang="en-US" sz="2400" dirty="0">
                <a:latin typeface="+mn-lt"/>
                <a:cs typeface="+mn-cs"/>
              </a:endParaRPr>
            </a:p>
          </p:txBody>
        </p:sp>
      </p:grpSp>
    </p:spTree>
    <p:extLst>
      <p:ext uri="{BB962C8B-B14F-4D97-AF65-F5344CB8AC3E}">
        <p14:creationId xmlns:p14="http://schemas.microsoft.com/office/powerpoint/2010/main" val="84135351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HSRP and Object Tracking</a:t>
            </a:r>
          </a:p>
        </p:txBody>
      </p:sp>
      <p:sp>
        <p:nvSpPr>
          <p:cNvPr id="6" name="Content Placeholder 5"/>
          <p:cNvSpPr>
            <a:spLocks noGrp="1"/>
          </p:cNvSpPr>
          <p:nvPr>
            <p:ph idx="1"/>
          </p:nvPr>
        </p:nvSpPr>
        <p:spPr/>
        <p:txBody>
          <a:bodyPr/>
          <a:lstStyle/>
          <a:p>
            <a:r>
              <a:rPr lang="en-AU" dirty="0"/>
              <a:t>With HSRP object tracking, HSRP is able to react to changes in the status of objects, such as the reachability in the link between SW1 and R3 as shown here:</a:t>
            </a:r>
          </a:p>
        </p:txBody>
      </p:sp>
      <p:grpSp>
        <p:nvGrpSpPr>
          <p:cNvPr id="7" name="Group 3"/>
          <p:cNvGrpSpPr>
            <a:grpSpLocks noGrp="1" noUngrp="1" noChangeAspect="1"/>
          </p:cNvGrpSpPr>
          <p:nvPr/>
        </p:nvGrpSpPr>
        <p:grpSpPr bwMode="auto">
          <a:xfrm>
            <a:off x="888642" y="2159583"/>
            <a:ext cx="7505205" cy="4698417"/>
            <a:chOff x="685800" y="1185863"/>
            <a:chExt cx="7772400" cy="4865687"/>
          </a:xfrm>
        </p:grpSpPr>
        <p:pic>
          <p:nvPicPr>
            <p:cNvPr id="8" name="Picture 1" descr="Figure 6-20 HSRP and Object Tracking (Continued)"/>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685800" y="1185863"/>
              <a:ext cx="7772400" cy="448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685800" y="5708650"/>
              <a:ext cx="7772400" cy="342900"/>
            </a:xfrm>
            <a:prstGeom prst="rect">
              <a:avLst/>
            </a:prstGeom>
            <a:noFill/>
            <a:ln>
              <a:noFill/>
            </a:ln>
          </p:spPr>
          <p:txBody>
            <a:bodyPr anchor="ctr">
              <a:normAutofit fontScale="85000" lnSpcReduction="20000"/>
            </a:bodyPr>
            <a:lstStyle/>
            <a:p>
              <a:pPr algn="ctr" fontAlgn="auto">
                <a:spcBef>
                  <a:spcPts val="0"/>
                </a:spcBef>
                <a:spcAft>
                  <a:spcPts val="0"/>
                </a:spcAft>
                <a:defRPr/>
              </a:pPr>
              <a:endParaRPr lang="en-US" sz="2400" dirty="0">
                <a:latin typeface="+mn-lt"/>
                <a:cs typeface="+mn-cs"/>
              </a:endParaRPr>
            </a:p>
          </p:txBody>
        </p:sp>
      </p:grpSp>
    </p:spTree>
    <p:extLst>
      <p:ext uri="{BB962C8B-B14F-4D97-AF65-F5344CB8AC3E}">
        <p14:creationId xmlns:p14="http://schemas.microsoft.com/office/powerpoint/2010/main" val="406237675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HSRP Object Tracking</a:t>
            </a:r>
          </a:p>
        </p:txBody>
      </p:sp>
      <p:sp>
        <p:nvSpPr>
          <p:cNvPr id="7" name="Content Placeholder 12"/>
          <p:cNvSpPr>
            <a:spLocks noGrp="1"/>
          </p:cNvSpPr>
          <p:nvPr>
            <p:ph idx="10"/>
          </p:nvPr>
        </p:nvSpPr>
        <p:spPr>
          <a:xfrm>
            <a:off x="279400" y="996579"/>
            <a:ext cx="8520354" cy="3545924"/>
          </a:xfrm>
          <a:prstGeom prst="rect">
            <a:avLst/>
          </a:prstGeom>
        </p:spPr>
        <p:txBody>
          <a:bodyPr>
            <a:normAutofit/>
          </a:bodyPr>
          <a:lstStyle/>
          <a:p>
            <a:r>
              <a:rPr lang="en-US" dirty="0"/>
              <a:t>Tracked objects are defined in global configuration with the </a:t>
            </a:r>
            <a:r>
              <a:rPr lang="en-US" b="1" dirty="0">
                <a:latin typeface="Courier New" pitchFamily="49" charset="0"/>
                <a:cs typeface="Courier New" pitchFamily="49" charset="0"/>
              </a:rPr>
              <a:t>track</a:t>
            </a:r>
            <a:r>
              <a:rPr lang="en-US" dirty="0"/>
              <a:t> keyword, followed by an object number. </a:t>
            </a:r>
          </a:p>
          <a:p>
            <a:r>
              <a:rPr lang="en-US" dirty="0"/>
              <a:t>You can track up to 500 objects.</a:t>
            </a:r>
            <a:endParaRPr lang="en-US" dirty="0">
              <a:cs typeface="Courier New" pitchFamily="49" charset="0"/>
            </a:endParaRPr>
          </a:p>
        </p:txBody>
      </p:sp>
      <p:sp>
        <p:nvSpPr>
          <p:cNvPr id="5" name="Content Placeholder 4"/>
          <p:cNvSpPr>
            <a:spLocks noGrp="1"/>
          </p:cNvSpPr>
          <p:nvPr>
            <p:ph sz="quarter" idx="11"/>
          </p:nvPr>
        </p:nvSpPr>
        <p:spPr>
          <a:xfrm>
            <a:off x="253643" y="2404194"/>
            <a:ext cx="8520113" cy="3146600"/>
          </a:xfrm>
        </p:spPr>
        <p:txBody>
          <a:bodyPr>
            <a:normAutofit/>
          </a:bodyPr>
          <a:lstStyle/>
          <a:p>
            <a:r>
              <a:rPr lang="en-US" sz="1800" dirty="0"/>
              <a:t>Switch(</a:t>
            </a:r>
            <a:r>
              <a:rPr lang="en-US" sz="1800" dirty="0" err="1"/>
              <a:t>config</a:t>
            </a:r>
            <a:r>
              <a:rPr lang="en-US" sz="1800" dirty="0"/>
              <a:t>)# </a:t>
            </a:r>
            <a:r>
              <a:rPr lang="en-US" sz="1800" b="1" dirty="0"/>
              <a:t>track 1 ?</a:t>
            </a:r>
          </a:p>
          <a:p>
            <a:r>
              <a:rPr lang="en-US" sz="1800" dirty="0"/>
              <a:t>interface 	Select an interface to track</a:t>
            </a:r>
          </a:p>
          <a:p>
            <a:r>
              <a:rPr lang="en-US" sz="1800" dirty="0" err="1"/>
              <a:t>ip</a:t>
            </a:r>
            <a:r>
              <a:rPr lang="en-US" sz="1800" dirty="0"/>
              <a:t> 		IP protocol</a:t>
            </a:r>
          </a:p>
          <a:p>
            <a:r>
              <a:rPr lang="en-US" sz="1800" dirty="0"/>
              <a:t>list 		Group objects in a list</a:t>
            </a:r>
          </a:p>
          <a:p>
            <a:r>
              <a:rPr lang="en-US" sz="1800" dirty="0" err="1"/>
              <a:t>ip</a:t>
            </a:r>
            <a:r>
              <a:rPr lang="en-US" sz="1800" dirty="0"/>
              <a:t> </a:t>
            </a:r>
            <a:r>
              <a:rPr lang="en-US" sz="1800" dirty="0" err="1"/>
              <a:t>sla</a:t>
            </a:r>
            <a:r>
              <a:rPr lang="en-US" sz="1800" dirty="0"/>
              <a:t>		Response Time Reporter (RTR) entry</a:t>
            </a:r>
          </a:p>
          <a:p>
            <a:endParaRPr lang="en-US" sz="1800" b="1" dirty="0"/>
          </a:p>
          <a:p>
            <a:r>
              <a:rPr lang="en-US" sz="1800" dirty="0">
                <a:latin typeface="+mn-lt"/>
              </a:rPr>
              <a:t>A few of the commonly available include the following:</a:t>
            </a:r>
          </a:p>
          <a:p>
            <a:pPr marL="285750" indent="-285750">
              <a:buFont typeface="Arial" pitchFamily="34" charset="0"/>
              <a:buChar char="•"/>
            </a:pPr>
            <a:r>
              <a:rPr lang="en-US" sz="1800" dirty="0">
                <a:latin typeface="+mn-lt"/>
              </a:rPr>
              <a:t>An Interface</a:t>
            </a:r>
          </a:p>
          <a:p>
            <a:pPr marL="285750" indent="-285750">
              <a:buFont typeface="Arial" pitchFamily="34" charset="0"/>
              <a:buChar char="•"/>
            </a:pPr>
            <a:r>
              <a:rPr lang="en-US" sz="1800" dirty="0">
                <a:latin typeface="+mn-lt"/>
              </a:rPr>
              <a:t>IP route</a:t>
            </a:r>
          </a:p>
          <a:p>
            <a:pPr marL="285750" indent="-285750">
              <a:buFont typeface="Arial" pitchFamily="34" charset="0"/>
              <a:buChar char="•"/>
            </a:pPr>
            <a:r>
              <a:rPr lang="en-US" sz="1800" dirty="0">
                <a:latin typeface="+mn-lt"/>
              </a:rPr>
              <a:t>IP SLA</a:t>
            </a:r>
          </a:p>
          <a:p>
            <a:pPr marL="285750" indent="-285750">
              <a:buFont typeface="Arial" pitchFamily="34" charset="0"/>
              <a:buChar char="•"/>
            </a:pPr>
            <a:r>
              <a:rPr lang="en-US" sz="1800" dirty="0">
                <a:latin typeface="+mn-lt"/>
              </a:rPr>
              <a:t>A list of objects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Configuring R2 with an IP SLA Test</a:t>
            </a:r>
          </a:p>
        </p:txBody>
      </p:sp>
      <p:sp>
        <p:nvSpPr>
          <p:cNvPr id="6" name="Content Placeholder 5"/>
          <p:cNvSpPr>
            <a:spLocks noGrp="1"/>
          </p:cNvSpPr>
          <p:nvPr>
            <p:ph idx="1"/>
          </p:nvPr>
        </p:nvSpPr>
        <p:spPr/>
        <p:txBody>
          <a:bodyPr/>
          <a:lstStyle/>
          <a:p>
            <a:pPr marL="4762" indent="0">
              <a:buNone/>
            </a:pPr>
            <a:r>
              <a:rPr lang="en-US" dirty="0"/>
              <a:t>Configure an IP SLA test that will track the reachability of</a:t>
            </a:r>
            <a:r>
              <a:rPr lang="en-AU" dirty="0"/>
              <a:t> R3's</a:t>
            </a:r>
            <a:r>
              <a:rPr lang="en-US" dirty="0"/>
              <a:t> SW</a:t>
            </a:r>
            <a:r>
              <a:rPr lang="en-AU" dirty="0"/>
              <a:t>1-</a:t>
            </a:r>
            <a:r>
              <a:rPr lang="en-US" dirty="0"/>
              <a:t> facing interface</a:t>
            </a:r>
            <a:r>
              <a:rPr lang="en-AU" dirty="0"/>
              <a:t>.</a:t>
            </a:r>
          </a:p>
          <a:p>
            <a:pPr marL="4762" indent="0">
              <a:buNone/>
            </a:pPr>
            <a:r>
              <a:rPr lang="en-US" dirty="0"/>
              <a:t>First define an IP SLA I</a:t>
            </a:r>
            <a:r>
              <a:rPr lang="en-AU" dirty="0"/>
              <a:t>C</a:t>
            </a:r>
            <a:r>
              <a:rPr lang="en-US" dirty="0"/>
              <a:t>MP </a:t>
            </a:r>
            <a:r>
              <a:rPr lang="en-AU" dirty="0"/>
              <a:t>e</a:t>
            </a:r>
            <a:r>
              <a:rPr lang="en-US" dirty="0"/>
              <a:t>c</a:t>
            </a:r>
            <a:r>
              <a:rPr lang="en-AU" dirty="0"/>
              <a:t>h</a:t>
            </a:r>
            <a:r>
              <a:rPr lang="en-US" dirty="0"/>
              <a:t>o test:</a:t>
            </a:r>
          </a:p>
          <a:p>
            <a:pPr marL="4762" indent="0">
              <a:spcBef>
                <a:spcPts val="0"/>
              </a:spcBef>
              <a:buNone/>
            </a:pPr>
            <a:r>
              <a:rPr lang="en-US" sz="1600" dirty="0">
                <a:latin typeface="Courier New" pitchFamily="49" charset="0"/>
                <a:cs typeface="Courier New" pitchFamily="49" charset="0"/>
              </a:rPr>
              <a:t>R</a:t>
            </a:r>
            <a:r>
              <a:rPr lang="en-AU" sz="1600" dirty="0">
                <a:latin typeface="Courier New" pitchFamily="49" charset="0"/>
                <a:cs typeface="Courier New" pitchFamily="49" charset="0"/>
              </a:rPr>
              <a:t>2(</a:t>
            </a:r>
            <a:r>
              <a:rPr lang="en-AU" sz="1600" dirty="0" err="1">
                <a:latin typeface="Courier New" pitchFamily="49" charset="0"/>
                <a:cs typeface="Courier New" pitchFamily="49" charset="0"/>
              </a:rPr>
              <a:t>config</a:t>
            </a:r>
            <a:r>
              <a:rPr lang="en-AU" sz="1600" dirty="0">
                <a:latin typeface="Courier New" pitchFamily="49" charset="0"/>
                <a:cs typeface="Courier New" pitchFamily="49" charset="0"/>
              </a:rPr>
              <a:t>)#</a:t>
            </a:r>
            <a:r>
              <a:rPr lang="en-AU" sz="1600" dirty="0" err="1">
                <a:latin typeface="Courier New" pitchFamily="49" charset="0"/>
                <a:cs typeface="Courier New" pitchFamily="49" charset="0"/>
              </a:rPr>
              <a:t>ip</a:t>
            </a:r>
            <a:r>
              <a:rPr lang="en-AU" sz="1600" dirty="0">
                <a:latin typeface="Courier New" pitchFamily="49" charset="0"/>
                <a:cs typeface="Courier New" pitchFamily="49" charset="0"/>
              </a:rPr>
              <a:t> </a:t>
            </a:r>
            <a:r>
              <a:rPr lang="en-AU" sz="1600" dirty="0" err="1">
                <a:latin typeface="Courier New" pitchFamily="49" charset="0"/>
                <a:cs typeface="Courier New" pitchFamily="49" charset="0"/>
              </a:rPr>
              <a:t>sla</a:t>
            </a:r>
            <a:r>
              <a:rPr lang="en-AU" sz="1600" dirty="0">
                <a:latin typeface="Courier New" pitchFamily="49" charset="0"/>
                <a:cs typeface="Courier New" pitchFamily="49" charset="0"/>
              </a:rPr>
              <a:t> 10</a:t>
            </a:r>
          </a:p>
          <a:p>
            <a:pPr marL="4762" indent="0">
              <a:spcBef>
                <a:spcPts val="0"/>
              </a:spcBef>
              <a:buNone/>
            </a:pPr>
            <a:r>
              <a:rPr lang="en-US" sz="1600" dirty="0">
                <a:latin typeface="Courier New" pitchFamily="49" charset="0"/>
                <a:cs typeface="Courier New" pitchFamily="49" charset="0"/>
              </a:rPr>
              <a:t>R2(</a:t>
            </a:r>
            <a:r>
              <a:rPr lang="en-US" sz="1600" dirty="0" err="1">
                <a:latin typeface="Courier New" pitchFamily="49" charset="0"/>
                <a:cs typeface="Courier New" pitchFamily="49" charset="0"/>
              </a:rPr>
              <a:t>config</a:t>
            </a:r>
            <a:r>
              <a:rPr lang="en-US" sz="1600" dirty="0">
                <a:latin typeface="Courier New" pitchFamily="49" charset="0"/>
                <a:cs typeface="Courier New" pitchFamily="49" charset="0"/>
              </a:rPr>
              <a:t>-</a:t>
            </a:r>
            <a:r>
              <a:rPr lang="en-AU" sz="1600" dirty="0" err="1">
                <a:latin typeface="Courier New" pitchFamily="49" charset="0"/>
                <a:cs typeface="Courier New" pitchFamily="49" charset="0"/>
              </a:rPr>
              <a:t>ip</a:t>
            </a:r>
            <a:r>
              <a:rPr lang="en-US" sz="1600" dirty="0">
                <a:latin typeface="Courier New" pitchFamily="49" charset="0"/>
                <a:cs typeface="Courier New" pitchFamily="49" charset="0"/>
              </a:rPr>
              <a:t>-</a:t>
            </a:r>
            <a:r>
              <a:rPr lang="en-AU" sz="1600" dirty="0" err="1">
                <a:latin typeface="Courier New" pitchFamily="49" charset="0"/>
                <a:cs typeface="Courier New" pitchFamily="49" charset="0"/>
              </a:rPr>
              <a:t>sla</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icmp</a:t>
            </a:r>
            <a:r>
              <a:rPr lang="en-US" sz="1600" dirty="0">
                <a:latin typeface="Courier New" pitchFamily="49" charset="0"/>
                <a:cs typeface="Courier New" pitchFamily="49" charset="0"/>
              </a:rPr>
              <a:t>-echo 192.168.3.2</a:t>
            </a:r>
          </a:p>
          <a:p>
            <a:pPr marL="4762" indent="0">
              <a:spcBef>
                <a:spcPts val="0"/>
              </a:spcBef>
              <a:buNone/>
            </a:pPr>
            <a:r>
              <a:rPr lang="en-US" sz="1600" dirty="0">
                <a:latin typeface="Courier New" pitchFamily="49" charset="0"/>
                <a:cs typeface="Courier New" pitchFamily="49" charset="0"/>
              </a:rPr>
              <a:t>R2(</a:t>
            </a:r>
            <a:r>
              <a:rPr lang="en-US" sz="1600" dirty="0" err="1">
                <a:latin typeface="Courier New" pitchFamily="49" charset="0"/>
                <a:cs typeface="Courier New" pitchFamily="49" charset="0"/>
              </a:rPr>
              <a:t>config</a:t>
            </a:r>
            <a:r>
              <a:rPr lang="en-US" sz="1600" dirty="0">
                <a:latin typeface="Courier New" pitchFamily="49" charset="0"/>
                <a:cs typeface="Courier New" pitchFamily="49" charset="0"/>
              </a:rPr>
              <a:t>-</a:t>
            </a:r>
            <a:r>
              <a:rPr lang="en-AU" sz="1600" dirty="0" err="1">
                <a:latin typeface="Courier New" pitchFamily="49" charset="0"/>
                <a:cs typeface="Courier New" pitchFamily="49" charset="0"/>
              </a:rPr>
              <a:t>ip</a:t>
            </a:r>
            <a:r>
              <a:rPr lang="en-US" sz="1600" dirty="0">
                <a:latin typeface="Courier New" pitchFamily="49" charset="0"/>
                <a:cs typeface="Courier New" pitchFamily="49" charset="0"/>
              </a:rPr>
              <a:t>-</a:t>
            </a:r>
            <a:r>
              <a:rPr lang="en-AU" sz="1600" dirty="0" err="1">
                <a:latin typeface="Courier New" pitchFamily="49" charset="0"/>
                <a:cs typeface="Courier New" pitchFamily="49" charset="0"/>
              </a:rPr>
              <a:t>sla</a:t>
            </a:r>
            <a:r>
              <a:rPr lang="en-AU" sz="1600" dirty="0">
                <a:latin typeface="Courier New" pitchFamily="49" charset="0"/>
                <a:cs typeface="Courier New" pitchFamily="49" charset="0"/>
              </a:rPr>
              <a:t>-echo</a:t>
            </a:r>
            <a:r>
              <a:rPr lang="en-US" sz="1600" dirty="0">
                <a:latin typeface="Courier New" pitchFamily="49" charset="0"/>
                <a:cs typeface="Courier New" pitchFamily="49" charset="0"/>
              </a:rPr>
              <a:t>)# frequency 5</a:t>
            </a:r>
          </a:p>
          <a:p>
            <a:pPr marL="4762" indent="0">
              <a:spcBef>
                <a:spcPts val="0"/>
              </a:spcBef>
              <a:buNone/>
            </a:pPr>
            <a:r>
              <a:rPr lang="en-US" sz="1600" dirty="0">
                <a:latin typeface="Courier New" pitchFamily="49" charset="0"/>
                <a:cs typeface="Courier New" pitchFamily="49" charset="0"/>
              </a:rPr>
              <a:t>R2(</a:t>
            </a:r>
            <a:r>
              <a:rPr lang="en-US" sz="1600" dirty="0" err="1">
                <a:latin typeface="Courier New" pitchFamily="49" charset="0"/>
                <a:cs typeface="Courier New" pitchFamily="49" charset="0"/>
              </a:rPr>
              <a:t>config</a:t>
            </a:r>
            <a:r>
              <a:rPr lang="en-US" sz="1600" dirty="0">
                <a:latin typeface="Courier New" pitchFamily="49" charset="0"/>
                <a:cs typeface="Courier New" pitchFamily="49" charset="0"/>
              </a:rPr>
              <a:t>-</a:t>
            </a:r>
            <a:r>
              <a:rPr lang="en-AU" sz="1600" dirty="0" err="1">
                <a:latin typeface="Courier New" pitchFamily="49" charset="0"/>
                <a:cs typeface="Courier New" pitchFamily="49" charset="0"/>
              </a:rPr>
              <a:t>ip</a:t>
            </a:r>
            <a:r>
              <a:rPr lang="en-US" sz="1600" dirty="0">
                <a:latin typeface="Courier New" pitchFamily="49" charset="0"/>
                <a:cs typeface="Courier New" pitchFamily="49" charset="0"/>
              </a:rPr>
              <a:t>-</a:t>
            </a:r>
            <a:r>
              <a:rPr lang="en-AU" sz="1600" dirty="0" err="1">
                <a:latin typeface="Courier New" pitchFamily="49" charset="0"/>
                <a:cs typeface="Courier New" pitchFamily="49" charset="0"/>
              </a:rPr>
              <a:t>sla</a:t>
            </a:r>
            <a:r>
              <a:rPr lang="en-AU" sz="1600" dirty="0">
                <a:latin typeface="Courier New" pitchFamily="49" charset="0"/>
                <a:cs typeface="Courier New" pitchFamily="49" charset="0"/>
              </a:rPr>
              <a:t>-echo</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Ip</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sla</a:t>
            </a:r>
            <a:r>
              <a:rPr lang="en-US" sz="1600" dirty="0">
                <a:latin typeface="Courier New" pitchFamily="49" charset="0"/>
                <a:cs typeface="Courier New" pitchFamily="49" charset="0"/>
              </a:rPr>
              <a:t> schedule 10 life for ever start-time now</a:t>
            </a:r>
          </a:p>
          <a:p>
            <a:pPr marL="4762" indent="0">
              <a:buNone/>
            </a:pPr>
            <a:r>
              <a:rPr lang="en-US" dirty="0"/>
              <a:t>Then create an object and track the IP SLA instance:</a:t>
            </a:r>
          </a:p>
          <a:p>
            <a:pPr marL="4762" indent="0">
              <a:buNone/>
            </a:pPr>
            <a:r>
              <a:rPr lang="en-US" sz="1600" dirty="0">
                <a:latin typeface="Courier New" pitchFamily="49" charset="0"/>
                <a:cs typeface="Courier New" pitchFamily="49" charset="0"/>
              </a:rPr>
              <a:t>R2(</a:t>
            </a:r>
            <a:r>
              <a:rPr lang="en-US" sz="1600" dirty="0" err="1">
                <a:latin typeface="Courier New" pitchFamily="49" charset="0"/>
                <a:cs typeface="Courier New" pitchFamily="49" charset="0"/>
              </a:rPr>
              <a:t>config</a:t>
            </a:r>
            <a:r>
              <a:rPr lang="en-US" sz="1600" dirty="0">
                <a:latin typeface="Courier New" pitchFamily="49" charset="0"/>
                <a:cs typeface="Courier New" pitchFamily="49" charset="0"/>
              </a:rPr>
              <a:t> #track 100 </a:t>
            </a:r>
            <a:r>
              <a:rPr lang="en-US" sz="1600" dirty="0" err="1">
                <a:latin typeface="Courier New" pitchFamily="49" charset="0"/>
                <a:cs typeface="Courier New" pitchFamily="49" charset="0"/>
              </a:rPr>
              <a:t>ip</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sla</a:t>
            </a:r>
            <a:r>
              <a:rPr lang="en-US" sz="1600" dirty="0">
                <a:latin typeface="Courier New" pitchFamily="49" charset="0"/>
                <a:cs typeface="Courier New" pitchFamily="49" charset="0"/>
              </a:rPr>
              <a:t> 10</a:t>
            </a:r>
          </a:p>
          <a:p>
            <a:pPr marL="4762" indent="0">
              <a:buNone/>
            </a:pPr>
            <a:r>
              <a:rPr lang="en-US" dirty="0"/>
              <a:t>Then configure HSR to track an object and decrement priority if the test fails:</a:t>
            </a:r>
          </a:p>
          <a:p>
            <a:pPr marL="4762" indent="0">
              <a:spcBef>
                <a:spcPts val="0"/>
              </a:spcBef>
              <a:buNone/>
            </a:pPr>
            <a:r>
              <a:rPr lang="en-US" sz="1600" dirty="0">
                <a:latin typeface="Courier New" pitchFamily="49" charset="0"/>
                <a:cs typeface="Courier New" pitchFamily="49" charset="0"/>
              </a:rPr>
              <a:t>R</a:t>
            </a:r>
            <a:r>
              <a:rPr lang="en-AU" sz="1600" dirty="0">
                <a:latin typeface="Courier New" pitchFamily="49" charset="0"/>
                <a:cs typeface="Courier New" pitchFamily="49" charset="0"/>
              </a:rPr>
              <a:t>2(</a:t>
            </a:r>
            <a:r>
              <a:rPr lang="en-AU" sz="1600" dirty="0" err="1">
                <a:latin typeface="Courier New" pitchFamily="49" charset="0"/>
                <a:cs typeface="Courier New" pitchFamily="49" charset="0"/>
              </a:rPr>
              <a:t>config</a:t>
            </a:r>
            <a:r>
              <a:rPr lang="en-AU" sz="1600" dirty="0">
                <a:latin typeface="Courier New" pitchFamily="49" charset="0"/>
                <a:cs typeface="Courier New" pitchFamily="49" charset="0"/>
              </a:rPr>
              <a:t>)#interface ethernet0/1</a:t>
            </a:r>
          </a:p>
          <a:p>
            <a:pPr marL="4762" indent="0">
              <a:spcBef>
                <a:spcPts val="0"/>
              </a:spcBef>
              <a:buNone/>
            </a:pPr>
            <a:r>
              <a:rPr lang="en-US" sz="1600" dirty="0">
                <a:latin typeface="Courier New" pitchFamily="49" charset="0"/>
                <a:cs typeface="Courier New" pitchFamily="49" charset="0"/>
              </a:rPr>
              <a:t>R2(</a:t>
            </a:r>
            <a:r>
              <a:rPr lang="en-US" sz="1600" dirty="0" err="1">
                <a:latin typeface="Courier New" pitchFamily="49" charset="0"/>
                <a:cs typeface="Courier New" pitchFamily="49" charset="0"/>
              </a:rPr>
              <a:t>config</a:t>
            </a:r>
            <a:r>
              <a:rPr lang="en-US" sz="1600" dirty="0">
                <a:latin typeface="Courier New" pitchFamily="49" charset="0"/>
                <a:cs typeface="Courier New" pitchFamily="49" charset="0"/>
              </a:rPr>
              <a:t>-if)#standby 1 track 100 decrement 20</a:t>
            </a:r>
          </a:p>
          <a:p>
            <a:pPr marL="4762" indent="0">
              <a:buNone/>
            </a:pPr>
            <a:r>
              <a:rPr lang="en-AU" dirty="0"/>
              <a:t>V</a:t>
            </a:r>
            <a:r>
              <a:rPr lang="en-US" dirty="0" err="1"/>
              <a:t>erify</a:t>
            </a:r>
            <a:r>
              <a:rPr lang="en-US" dirty="0"/>
              <a:t> tracking with the </a:t>
            </a:r>
            <a:r>
              <a:rPr lang="en-US" b="1" dirty="0"/>
              <a:t>show standby </a:t>
            </a:r>
            <a:r>
              <a:rPr lang="en-US" dirty="0" smtClean="0"/>
              <a:t>command</a:t>
            </a:r>
          </a:p>
          <a:p>
            <a:pPr marL="4762" indent="0">
              <a:buNone/>
            </a:pPr>
            <a:r>
              <a:rPr lang="en-US" b="1" dirty="0" smtClean="0"/>
              <a:t>If not using SLA can track interface as an object</a:t>
            </a:r>
            <a:r>
              <a:rPr lang="en-US" dirty="0" smtClean="0"/>
              <a:t>.</a:t>
            </a:r>
          </a:p>
          <a:p>
            <a:pPr marL="4762" indent="0">
              <a:buNone/>
            </a:pPr>
            <a:r>
              <a:rPr lang="en-US" dirty="0">
                <a:latin typeface="Courier New" pitchFamily="49" charset="0"/>
                <a:cs typeface="Courier New" pitchFamily="49" charset="0"/>
              </a:rPr>
              <a:t>R2(</a:t>
            </a:r>
            <a:r>
              <a:rPr lang="en-US" dirty="0" err="1">
                <a:latin typeface="Courier New" pitchFamily="49" charset="0"/>
                <a:cs typeface="Courier New" pitchFamily="49" charset="0"/>
              </a:rPr>
              <a:t>config</a:t>
            </a:r>
            <a:r>
              <a:rPr lang="en-US" dirty="0">
                <a:latin typeface="Courier New" pitchFamily="49" charset="0"/>
                <a:cs typeface="Courier New" pitchFamily="49" charset="0"/>
              </a:rPr>
              <a:t> #track 100 </a:t>
            </a:r>
            <a:r>
              <a:rPr lang="en-US" dirty="0" smtClean="0">
                <a:latin typeface="Courier New" pitchFamily="49" charset="0"/>
                <a:cs typeface="Courier New" pitchFamily="49" charset="0"/>
              </a:rPr>
              <a:t>interface ethernet0/1 line-protocol</a:t>
            </a:r>
            <a:endParaRPr lang="en-US" dirty="0">
              <a:latin typeface="Courier New" pitchFamily="49" charset="0"/>
              <a:cs typeface="Courier New" pitchFamily="49" charset="0"/>
            </a:endParaRPr>
          </a:p>
          <a:p>
            <a:pPr marL="4762" indent="0">
              <a:buNone/>
            </a:pPr>
            <a:endParaRPr lang="en-AU" dirty="0"/>
          </a:p>
        </p:txBody>
      </p:sp>
    </p:spTree>
    <p:extLst>
      <p:ext uri="{BB962C8B-B14F-4D97-AF65-F5344CB8AC3E}">
        <p14:creationId xmlns:p14="http://schemas.microsoft.com/office/powerpoint/2010/main" val="370917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b="9059"/>
          <a:stretch>
            <a:fillRect/>
          </a:stretch>
        </p:blipFill>
        <p:spPr bwMode="auto">
          <a:xfrm>
            <a:off x="2787451" y="2924848"/>
            <a:ext cx="3568471" cy="197161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HSRP Authentication</a:t>
            </a:r>
          </a:p>
        </p:txBody>
      </p:sp>
      <p:sp>
        <p:nvSpPr>
          <p:cNvPr id="8" name="Content Placeholder 7"/>
          <p:cNvSpPr>
            <a:spLocks noGrp="1"/>
          </p:cNvSpPr>
          <p:nvPr>
            <p:ph idx="10"/>
          </p:nvPr>
        </p:nvSpPr>
        <p:spPr/>
        <p:txBody>
          <a:bodyPr>
            <a:normAutofit/>
          </a:bodyPr>
          <a:lstStyle/>
          <a:p>
            <a:r>
              <a:rPr lang="en-US" sz="2000" dirty="0"/>
              <a:t>HSRP authentication prevents rogue routers on the network from joining the HSRP group. HSRP authentication is enabled by configuration of an authentication string on all member devices of the HSRP group. </a:t>
            </a:r>
          </a:p>
          <a:p>
            <a:r>
              <a:rPr lang="en-US" sz="2000" dirty="0"/>
              <a:t>The authentication string is a maximum of 8 characters and the default keyword is </a:t>
            </a:r>
            <a:r>
              <a:rPr lang="en-US" sz="2000" b="1" dirty="0">
                <a:latin typeface="Courier New" pitchFamily="49" charset="0"/>
                <a:cs typeface="Courier New" pitchFamily="49" charset="0"/>
              </a:rPr>
              <a:t>cisco</a:t>
            </a:r>
            <a:r>
              <a:rPr lang="en-US" sz="2000" dirty="0"/>
              <a:t>.</a:t>
            </a:r>
          </a:p>
        </p:txBody>
      </p:sp>
      <p:sp>
        <p:nvSpPr>
          <p:cNvPr id="10" name="Content Placeholder 9"/>
          <p:cNvSpPr>
            <a:spLocks noGrp="1"/>
          </p:cNvSpPr>
          <p:nvPr>
            <p:ph sz="quarter" idx="11"/>
          </p:nvPr>
        </p:nvSpPr>
        <p:spPr>
          <a:xfrm>
            <a:off x="279400" y="4970205"/>
            <a:ext cx="8520113" cy="1570293"/>
          </a:xfrm>
        </p:spPr>
        <p:txBody>
          <a:bodyPr/>
          <a:lstStyle/>
          <a:p>
            <a:r>
              <a:rPr lang="en-US"/>
              <a:t>RouterA(config)# </a:t>
            </a:r>
            <a:r>
              <a:rPr lang="en-US" b="1"/>
              <a:t>interface vlan 10</a:t>
            </a:r>
          </a:p>
          <a:p>
            <a:r>
              <a:rPr lang="en-US"/>
              <a:t>RouterA(config-if)# </a:t>
            </a:r>
            <a:r>
              <a:rPr lang="en-US" b="1"/>
              <a:t>ip address 10.1.1.2 255.255.255.0</a:t>
            </a:r>
          </a:p>
          <a:p>
            <a:r>
              <a:rPr lang="en-US"/>
              <a:t>RouterA(config-if)# </a:t>
            </a:r>
            <a:r>
              <a:rPr lang="en-US" b="1"/>
              <a:t>standby 10 ip 10.1.1.1</a:t>
            </a:r>
          </a:p>
          <a:p>
            <a:r>
              <a:rPr lang="en-US"/>
              <a:t>RouterA(config-if)# </a:t>
            </a:r>
            <a:r>
              <a:rPr lang="en-US" b="1"/>
              <a:t>standby 10 priority 110</a:t>
            </a:r>
          </a:p>
          <a:p>
            <a:r>
              <a:rPr lang="en-US"/>
              <a:t>RouterA(config-if)# </a:t>
            </a:r>
            <a:r>
              <a:rPr lang="en-US" b="1"/>
              <a:t>standby 10 preempt</a:t>
            </a:r>
          </a:p>
          <a:p>
            <a:r>
              <a:rPr lang="en-US"/>
              <a:t>RouterA(config-if)# </a:t>
            </a:r>
            <a:r>
              <a:rPr lang="en-US" b="1"/>
              <a:t>standby 10 authentication xyz123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HSRP Timer Considerations and Configuration</a:t>
            </a:r>
            <a:endParaRPr lang="en-US" dirty="0"/>
          </a:p>
        </p:txBody>
      </p:sp>
      <p:graphicFrame>
        <p:nvGraphicFramePr>
          <p:cNvPr id="13" name="Content Placeholder 12"/>
          <p:cNvGraphicFramePr>
            <a:graphicFrameLocks noGrp="1"/>
          </p:cNvGraphicFramePr>
          <p:nvPr>
            <p:ph sz="half" idx="1"/>
          </p:nvPr>
        </p:nvGraphicFramePr>
        <p:xfrm>
          <a:off x="279400" y="1028700"/>
          <a:ext cx="4336845" cy="5386848"/>
        </p:xfrm>
        <a:graphic>
          <a:graphicData uri="http://schemas.openxmlformats.org/drawingml/2006/table">
            <a:tbl>
              <a:tblPr firstRow="1" bandRow="1">
                <a:tableStyleId>{5C22544A-7EE6-4342-B048-85BDC9FD1C3A}</a:tableStyleId>
              </a:tblPr>
              <a:tblGrid>
                <a:gridCol w="1840846">
                  <a:extLst>
                    <a:ext uri="{9D8B030D-6E8A-4147-A177-3AD203B41FA5}">
                      <a16:colId xmlns:a16="http://schemas.microsoft.com/office/drawing/2014/main" val="20000"/>
                    </a:ext>
                  </a:extLst>
                </a:gridCol>
                <a:gridCol w="2495999">
                  <a:extLst>
                    <a:ext uri="{9D8B030D-6E8A-4147-A177-3AD203B41FA5}">
                      <a16:colId xmlns:a16="http://schemas.microsoft.com/office/drawing/2014/main" val="20001"/>
                    </a:ext>
                  </a:extLst>
                </a:gridCol>
              </a:tblGrid>
              <a:tr h="389732">
                <a:tc>
                  <a:txBody>
                    <a:bodyPr/>
                    <a:lstStyle/>
                    <a:p>
                      <a:r>
                        <a:rPr lang="en-US" sz="1600" dirty="0"/>
                        <a:t>Variable</a:t>
                      </a:r>
                    </a:p>
                  </a:txBody>
                  <a:tcPr/>
                </a:tc>
                <a:tc>
                  <a:txBody>
                    <a:bodyPr/>
                    <a:lstStyle/>
                    <a:p>
                      <a:r>
                        <a:rPr lang="en-US" sz="1600" dirty="0"/>
                        <a:t>Description</a:t>
                      </a:r>
                    </a:p>
                  </a:txBody>
                  <a:tcPr/>
                </a:tc>
                <a:extLst>
                  <a:ext uri="{0D108BD9-81ED-4DB2-BD59-A6C34878D82A}">
                    <a16:rowId xmlns:a16="http://schemas.microsoft.com/office/drawing/2014/main" val="10000"/>
                  </a:ext>
                </a:extLst>
              </a:tr>
              <a:tr h="1121148">
                <a:tc>
                  <a:txBody>
                    <a:bodyPr/>
                    <a:lstStyle/>
                    <a:p>
                      <a:r>
                        <a:rPr lang="en-US" sz="1600" i="1" dirty="0"/>
                        <a:t>group-number</a:t>
                      </a:r>
                    </a:p>
                  </a:txBody>
                  <a:tcPr/>
                </a:tc>
                <a:tc>
                  <a:txBody>
                    <a:bodyPr/>
                    <a:lstStyle/>
                    <a:p>
                      <a:r>
                        <a:rPr lang="en-US" sz="1600" kern="1200" baseline="0" dirty="0">
                          <a:solidFill>
                            <a:schemeClr val="dk1"/>
                          </a:solidFill>
                          <a:latin typeface="+mn-lt"/>
                          <a:ea typeface="+mn-ea"/>
                          <a:cs typeface="+mn-cs"/>
                        </a:rPr>
                        <a:t>(Optional) Group number on the interface to which the timers apply.</a:t>
                      </a:r>
                    </a:p>
                    <a:p>
                      <a:r>
                        <a:rPr lang="en-US" sz="1600" kern="1200" baseline="0" dirty="0">
                          <a:solidFill>
                            <a:schemeClr val="dk1"/>
                          </a:solidFill>
                          <a:latin typeface="+mn-lt"/>
                          <a:ea typeface="+mn-ea"/>
                          <a:cs typeface="+mn-cs"/>
                        </a:rPr>
                        <a:t>The default is 0.</a:t>
                      </a:r>
                      <a:endParaRPr lang="en-US" sz="1600" dirty="0"/>
                    </a:p>
                  </a:txBody>
                  <a:tcPr/>
                </a:tc>
                <a:extLst>
                  <a:ext uri="{0D108BD9-81ED-4DB2-BD59-A6C34878D82A}">
                    <a16:rowId xmlns:a16="http://schemas.microsoft.com/office/drawing/2014/main" val="10001"/>
                  </a:ext>
                </a:extLst>
              </a:tr>
              <a:tr h="1121148">
                <a:tc>
                  <a:txBody>
                    <a:bodyPr/>
                    <a:lstStyle/>
                    <a:p>
                      <a:r>
                        <a:rPr lang="en-US" sz="1600" i="1" dirty="0"/>
                        <a:t>msec</a:t>
                      </a:r>
                    </a:p>
                  </a:txBody>
                  <a:tcPr/>
                </a:tc>
                <a:tc>
                  <a:txBody>
                    <a:bodyPr/>
                    <a:lstStyle/>
                    <a:p>
                      <a:r>
                        <a:rPr lang="en-US" sz="1600" kern="1200" baseline="0" dirty="0">
                          <a:solidFill>
                            <a:schemeClr val="dk1"/>
                          </a:solidFill>
                          <a:latin typeface="+mn-lt"/>
                          <a:ea typeface="+mn-ea"/>
                          <a:cs typeface="+mn-cs"/>
                        </a:rPr>
                        <a:t>(Optional) Interval in milliseconds. Millisecond timers allow for faster</a:t>
                      </a:r>
                    </a:p>
                    <a:p>
                      <a:r>
                        <a:rPr lang="en-US" sz="1600" kern="1200" baseline="0" dirty="0">
                          <a:solidFill>
                            <a:schemeClr val="dk1"/>
                          </a:solidFill>
                          <a:latin typeface="+mn-lt"/>
                          <a:ea typeface="+mn-ea"/>
                          <a:cs typeface="+mn-cs"/>
                        </a:rPr>
                        <a:t>failover.</a:t>
                      </a:r>
                      <a:endParaRPr lang="en-US" sz="1600" dirty="0"/>
                    </a:p>
                  </a:txBody>
                  <a:tcPr/>
                </a:tc>
                <a:extLst>
                  <a:ext uri="{0D108BD9-81ED-4DB2-BD59-A6C34878D82A}">
                    <a16:rowId xmlns:a16="http://schemas.microsoft.com/office/drawing/2014/main" val="10002"/>
                  </a:ext>
                </a:extLst>
              </a:tr>
              <a:tr h="1121148">
                <a:tc>
                  <a:txBody>
                    <a:bodyPr/>
                    <a:lstStyle/>
                    <a:p>
                      <a:r>
                        <a:rPr lang="en-US" sz="1600" i="1" dirty="0" err="1"/>
                        <a:t>hellotime</a:t>
                      </a:r>
                      <a:endParaRPr lang="en-US" sz="1600" i="1" dirty="0"/>
                    </a:p>
                  </a:txBody>
                  <a:tcPr/>
                </a:tc>
                <a:tc>
                  <a:txBody>
                    <a:bodyPr/>
                    <a:lstStyle/>
                    <a:p>
                      <a:r>
                        <a:rPr lang="en-US" sz="1600" kern="1200" baseline="0" dirty="0">
                          <a:solidFill>
                            <a:schemeClr val="dk1"/>
                          </a:solidFill>
                          <a:latin typeface="+mn-lt"/>
                          <a:ea typeface="+mn-ea"/>
                          <a:cs typeface="+mn-cs"/>
                        </a:rPr>
                        <a:t>Hello interval in seconds. This is an integer from 1 through 255. The</a:t>
                      </a:r>
                    </a:p>
                    <a:p>
                      <a:r>
                        <a:rPr lang="en-US" sz="1600" kern="1200" baseline="0" dirty="0">
                          <a:solidFill>
                            <a:schemeClr val="dk1"/>
                          </a:solidFill>
                          <a:latin typeface="+mn-lt"/>
                          <a:ea typeface="+mn-ea"/>
                          <a:cs typeface="+mn-cs"/>
                        </a:rPr>
                        <a:t>default is 3 seconds.</a:t>
                      </a:r>
                      <a:endParaRPr lang="en-US" sz="1600" dirty="0"/>
                    </a:p>
                  </a:txBody>
                  <a:tcPr/>
                </a:tc>
                <a:extLst>
                  <a:ext uri="{0D108BD9-81ED-4DB2-BD59-A6C34878D82A}">
                    <a16:rowId xmlns:a16="http://schemas.microsoft.com/office/drawing/2014/main" val="10003"/>
                  </a:ext>
                </a:extLst>
              </a:tr>
              <a:tr h="1633672">
                <a:tc>
                  <a:txBody>
                    <a:bodyPr/>
                    <a:lstStyle/>
                    <a:p>
                      <a:r>
                        <a:rPr lang="en-US" sz="1600" i="1" dirty="0"/>
                        <a:t>holdtime</a:t>
                      </a:r>
                    </a:p>
                  </a:txBody>
                  <a:tcPr/>
                </a:tc>
                <a:tc>
                  <a:txBody>
                    <a:bodyPr/>
                    <a:lstStyle/>
                    <a:p>
                      <a:r>
                        <a:rPr lang="en-US" sz="1600" kern="1200" baseline="0" dirty="0">
                          <a:solidFill>
                            <a:schemeClr val="dk1"/>
                          </a:solidFill>
                          <a:latin typeface="+mn-lt"/>
                          <a:ea typeface="+mn-ea"/>
                          <a:cs typeface="+mn-cs"/>
                        </a:rPr>
                        <a:t>Time, in seconds, before the active or standby router is declared to be</a:t>
                      </a:r>
                    </a:p>
                    <a:p>
                      <a:r>
                        <a:rPr lang="en-US" sz="1600" kern="1200" baseline="0" dirty="0">
                          <a:solidFill>
                            <a:schemeClr val="dk1"/>
                          </a:solidFill>
                          <a:latin typeface="+mn-lt"/>
                          <a:ea typeface="+mn-ea"/>
                          <a:cs typeface="+mn-cs"/>
                        </a:rPr>
                        <a:t>down. This is an integer from 1 through 255. The default is 10 seconds.</a:t>
                      </a:r>
                      <a:endParaRPr lang="en-US" sz="1600" dirty="0"/>
                    </a:p>
                  </a:txBody>
                  <a:tcPr/>
                </a:tc>
                <a:extLst>
                  <a:ext uri="{0D108BD9-81ED-4DB2-BD59-A6C34878D82A}">
                    <a16:rowId xmlns:a16="http://schemas.microsoft.com/office/drawing/2014/main" val="10004"/>
                  </a:ext>
                </a:extLst>
              </a:tr>
            </a:tbl>
          </a:graphicData>
        </a:graphic>
      </p:graphicFrame>
      <p:sp>
        <p:nvSpPr>
          <p:cNvPr id="12" name="Content Placeholder 11"/>
          <p:cNvSpPr>
            <a:spLocks noGrp="1"/>
          </p:cNvSpPr>
          <p:nvPr>
            <p:ph sz="half" idx="2"/>
          </p:nvPr>
        </p:nvSpPr>
        <p:spPr/>
        <p:txBody>
          <a:bodyPr/>
          <a:lstStyle/>
          <a:p>
            <a:endParaRPr lang="en-US" dirty="0"/>
          </a:p>
        </p:txBody>
      </p:sp>
      <p:pic>
        <p:nvPicPr>
          <p:cNvPr id="5122" name="Picture 2"/>
          <p:cNvPicPr>
            <a:picLocks noChangeAspect="1" noChangeArrowheads="1"/>
          </p:cNvPicPr>
          <p:nvPr/>
        </p:nvPicPr>
        <p:blipFill>
          <a:blip r:embed="rId3" cstate="print"/>
          <a:stretch>
            <a:fillRect/>
          </a:stretch>
        </p:blipFill>
        <p:spPr bwMode="auto">
          <a:xfrm>
            <a:off x="4725064" y="1833411"/>
            <a:ext cx="4075519" cy="333491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HSRP Timers Configuration Example</a:t>
            </a:r>
          </a:p>
        </p:txBody>
      </p:sp>
      <p:pic>
        <p:nvPicPr>
          <p:cNvPr id="8" name="Picture 2"/>
          <p:cNvPicPr>
            <a:picLocks noGrp="1" noChangeAspect="1" noChangeArrowheads="1"/>
          </p:cNvPicPr>
          <p:nvPr>
            <p:ph idx="10"/>
          </p:nvPr>
        </p:nvPicPr>
        <p:blipFill>
          <a:blip r:embed="rId3" cstate="print"/>
          <a:stretch>
            <a:fillRect/>
          </a:stretch>
        </p:blipFill>
        <p:spPr bwMode="auto">
          <a:xfrm>
            <a:off x="2485665" y="1174750"/>
            <a:ext cx="4107582" cy="2495550"/>
          </a:xfrm>
          <a:prstGeom prst="rect">
            <a:avLst/>
          </a:prstGeom>
          <a:noFill/>
          <a:ln w="9525">
            <a:noFill/>
            <a:miter lim="800000"/>
            <a:headEnd/>
            <a:tailEnd/>
          </a:ln>
        </p:spPr>
      </p:pic>
      <p:sp>
        <p:nvSpPr>
          <p:cNvPr id="7" name="Content Placeholder 6"/>
          <p:cNvSpPr>
            <a:spLocks noGrp="1"/>
          </p:cNvSpPr>
          <p:nvPr>
            <p:ph sz="quarter" idx="11"/>
          </p:nvPr>
        </p:nvSpPr>
        <p:spPr/>
        <p:txBody>
          <a:bodyPr/>
          <a:lstStyle/>
          <a:p>
            <a:r>
              <a:rPr lang="en-US"/>
              <a:t>RouterA(config)# </a:t>
            </a:r>
            <a:r>
              <a:rPr lang="en-US" b="1"/>
              <a:t>interface vlan 10</a:t>
            </a:r>
          </a:p>
          <a:p>
            <a:r>
              <a:rPr lang="en-US"/>
              <a:t>RouterA(config-if)# </a:t>
            </a:r>
            <a:r>
              <a:rPr lang="en-US" b="1"/>
              <a:t>ip address 10.1.1.2 255.255.255.0</a:t>
            </a:r>
          </a:p>
          <a:p>
            <a:r>
              <a:rPr lang="en-US"/>
              <a:t>RouterA(config-if)# </a:t>
            </a:r>
            <a:r>
              <a:rPr lang="en-US" b="1"/>
              <a:t>standby 10 ip 10.1.1.1</a:t>
            </a:r>
          </a:p>
          <a:p>
            <a:r>
              <a:rPr lang="en-US"/>
              <a:t>RouterA(config-if)# </a:t>
            </a:r>
            <a:r>
              <a:rPr lang="en-US" b="1"/>
              <a:t>standby 10 priority 110</a:t>
            </a:r>
          </a:p>
          <a:p>
            <a:r>
              <a:rPr lang="en-US"/>
              <a:t>RouterA(config-if)# </a:t>
            </a:r>
            <a:r>
              <a:rPr lang="en-US" b="1"/>
              <a:t>standby 10 preempt</a:t>
            </a:r>
          </a:p>
          <a:p>
            <a:r>
              <a:rPr lang="en-US"/>
              <a:t>RouterA(config-if)# </a:t>
            </a:r>
            <a:r>
              <a:rPr lang="en-US" b="1"/>
              <a:t>standby 10 authentication xyz123</a:t>
            </a:r>
          </a:p>
          <a:p>
            <a:r>
              <a:rPr lang="en-US"/>
              <a:t>RouterA(config-if)# </a:t>
            </a:r>
            <a:r>
              <a:rPr lang="en-US" b="1"/>
              <a:t>standby 10 timers msec 200 msec 750</a:t>
            </a:r>
          </a:p>
          <a:p>
            <a:r>
              <a:rPr lang="en-US"/>
              <a:t>RouterA(config-if)# </a:t>
            </a:r>
            <a:r>
              <a:rPr lang="en-US" b="1"/>
              <a:t>standby 10 preempt delay minimum 225</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Rectangle 2"/>
          <p:cNvSpPr>
            <a:spLocks noGrp="1" noChangeArrowheads="1"/>
          </p:cNvSpPr>
          <p:nvPr>
            <p:ph type="title"/>
          </p:nvPr>
        </p:nvSpPr>
        <p:spPr/>
        <p:txBody>
          <a:bodyPr/>
          <a:lstStyle/>
          <a:p>
            <a:r>
              <a:rPr lang="en-US" dirty="0"/>
              <a:t>HSRP Versions</a:t>
            </a:r>
          </a:p>
        </p:txBody>
      </p:sp>
      <p:sp>
        <p:nvSpPr>
          <p:cNvPr id="4" name="Content Placeholder 12"/>
          <p:cNvSpPr>
            <a:spLocks noGrp="1"/>
          </p:cNvSpPr>
          <p:nvPr>
            <p:ph idx="1"/>
          </p:nvPr>
        </p:nvSpPr>
        <p:spPr>
          <a:prstGeom prst="rect">
            <a:avLst/>
          </a:prstGeom>
        </p:spPr>
        <p:txBody>
          <a:bodyPr>
            <a:noAutofit/>
          </a:bodyPr>
          <a:lstStyle/>
          <a:p>
            <a:r>
              <a:rPr lang="en-US" sz="1700" dirty="0"/>
              <a:t>HSRP version 1 is the default in IOS and it enables group numbers up to 255. Because one can have up to 4095 VLANs, one has to reuse the same HSRP group number on multiple interfaces if needed. This is allowed even though it might cause some confusion. </a:t>
            </a:r>
          </a:p>
          <a:p>
            <a:r>
              <a:rPr lang="en-US" sz="1700" dirty="0" err="1"/>
              <a:t>HSRPv1</a:t>
            </a:r>
            <a:r>
              <a:rPr lang="en-US" sz="1700" dirty="0"/>
              <a:t> uses the Virtual MAC address of the form 0000.0C07.ACXX (XX = HSRP group), and the </a:t>
            </a:r>
            <a:r>
              <a:rPr lang="en-US" sz="1700" dirty="0" err="1"/>
              <a:t>HSRPv1</a:t>
            </a:r>
            <a:r>
              <a:rPr lang="en-US" sz="1700" dirty="0"/>
              <a:t> hello packets are sent to multicast address 224.0.0.2.</a:t>
            </a:r>
          </a:p>
          <a:p>
            <a:r>
              <a:rPr lang="en-US" sz="1700" dirty="0"/>
              <a:t>HSRP version 2 has been added to IOS since 12.2 </a:t>
            </a:r>
            <a:r>
              <a:rPr lang="en-US" sz="1700" dirty="0" err="1"/>
              <a:t>46SE</a:t>
            </a:r>
            <a:r>
              <a:rPr lang="en-US" sz="1700" dirty="0"/>
              <a:t> or later and it enables group numbers up to 4095. This enables you to use the VLAN number as the group number.</a:t>
            </a:r>
          </a:p>
          <a:p>
            <a:r>
              <a:rPr lang="en-US" sz="1700" dirty="0"/>
              <a:t>With HSRPv2, the MAC address of the virtual router and the multicast address for the hello messages has been changed. The virtual MAC address is </a:t>
            </a:r>
            <a:r>
              <a:rPr lang="en-US" sz="1700" dirty="0" err="1"/>
              <a:t>0000.0C9F.FXXX</a:t>
            </a:r>
            <a:r>
              <a:rPr lang="en-US" sz="1700" dirty="0"/>
              <a:t> (XXX=HSRP group), and hello packets are sent to multicast address 224.0.0.102.</a:t>
            </a:r>
          </a:p>
          <a:p>
            <a:r>
              <a:rPr lang="en-US" sz="1700" dirty="0"/>
              <a:t>HSRPv2 has a different packet format from HSRPv1. Ensure that the same version is configured on all routers in a HSRP group. Otherwise hello messages are not understood. Version 1 is the default. </a:t>
            </a:r>
          </a:p>
          <a:p>
            <a:r>
              <a:rPr lang="en-US" sz="1700" dirty="0"/>
              <a:t>Use the following command to change the version:</a:t>
            </a:r>
          </a:p>
          <a:p>
            <a:pPr lvl="1">
              <a:buNone/>
            </a:pPr>
            <a:r>
              <a:rPr lang="en-US" sz="1600" dirty="0">
                <a:latin typeface="Courier New" pitchFamily="49" charset="0"/>
                <a:cs typeface="Courier New" pitchFamily="49" charset="0"/>
              </a:rPr>
              <a:t>Switch(config-if)# </a:t>
            </a:r>
            <a:r>
              <a:rPr lang="en-US" sz="1600" b="1" dirty="0">
                <a:latin typeface="Courier New" pitchFamily="49" charset="0"/>
                <a:cs typeface="Courier New" pitchFamily="49" charset="0"/>
              </a:rPr>
              <a:t>standby &lt;</a:t>
            </a:r>
            <a:r>
              <a:rPr lang="en-US" sz="1600" i="1" dirty="0" err="1">
                <a:latin typeface="Courier New" pitchFamily="49" charset="0"/>
                <a:cs typeface="Courier New" pitchFamily="49" charset="0"/>
              </a:rPr>
              <a:t>hsrp</a:t>
            </a:r>
            <a:r>
              <a:rPr lang="en-US" sz="1600" i="1" dirty="0">
                <a:latin typeface="Courier New" pitchFamily="49" charset="0"/>
                <a:cs typeface="Courier New" pitchFamily="49" charset="0"/>
              </a:rPr>
              <a:t> group number</a:t>
            </a:r>
            <a:r>
              <a:rPr lang="en-US" sz="1600" b="1" i="1" dirty="0">
                <a:latin typeface="Courier New" pitchFamily="49" charset="0"/>
                <a:cs typeface="Courier New" pitchFamily="49" charset="0"/>
              </a:rPr>
              <a:t>&gt; </a:t>
            </a:r>
            <a:r>
              <a:rPr lang="en-US" sz="1600" b="1" dirty="0">
                <a:latin typeface="Courier New" pitchFamily="49" charset="0"/>
                <a:cs typeface="Courier New" pitchFamily="49" charset="0"/>
              </a:rPr>
              <a:t>version</a:t>
            </a:r>
            <a:r>
              <a:rPr lang="en-US" sz="1600" b="1" i="1" dirty="0">
                <a:latin typeface="Courier New" pitchFamily="49" charset="0"/>
                <a:cs typeface="Courier New" pitchFamily="49" charset="0"/>
              </a:rPr>
              <a:t> 2</a:t>
            </a:r>
            <a:endParaRPr lang="en-US" sz="1600" dirty="0">
              <a:latin typeface="Courier New" pitchFamily="49" charset="0"/>
              <a:cs typeface="Courier New" pitchFamily="49" charset="0"/>
            </a:endParaRPr>
          </a:p>
        </p:txBody>
      </p:sp>
      <p:sp>
        <p:nvSpPr>
          <p:cNvPr id="5" name="Text Placeholder 14"/>
          <p:cNvSpPr txBox="1">
            <a:spLocks/>
          </p:cNvSpPr>
          <p:nvPr/>
        </p:nvSpPr>
        <p:spPr>
          <a:xfrm>
            <a:off x="407624" y="3910994"/>
            <a:ext cx="8240617" cy="2291501"/>
          </a:xfrm>
          <a:prstGeom prst="rect">
            <a:avLst/>
          </a:prstGeom>
        </p:spPr>
        <p:txBody>
          <a:bodyPr>
            <a:noAutofit/>
          </a:bodyPr>
          <a:lstStyle/>
          <a:p>
            <a:pPr algn="l"/>
            <a:endParaRPr kumimoji="0" lang="en-US" sz="1800" b="0" i="0" u="none" strike="noStrike" kern="0" cap="none" spc="0" normalizeH="0" baseline="0" noProof="0" dirty="0">
              <a:ln>
                <a:noFill/>
              </a:ln>
              <a:solidFill>
                <a:schemeClr val="tx1"/>
              </a:solidFill>
              <a:effectLst/>
              <a:uLnTx/>
              <a:uFillTx/>
              <a:latin typeface="Courier New" pitchFamily="49" charset="0"/>
              <a:cs typeface="Courier New"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HSRP Monitoring (1)</a:t>
            </a:r>
          </a:p>
        </p:txBody>
      </p:sp>
      <p:sp>
        <p:nvSpPr>
          <p:cNvPr id="8" name="Content Placeholder 7"/>
          <p:cNvSpPr>
            <a:spLocks noGrp="1"/>
          </p:cNvSpPr>
          <p:nvPr>
            <p:ph idx="10"/>
          </p:nvPr>
        </p:nvSpPr>
        <p:spPr/>
        <p:txBody>
          <a:bodyPr>
            <a:noAutofit/>
          </a:bodyPr>
          <a:lstStyle/>
          <a:p>
            <a:r>
              <a:rPr lang="en-US" sz="2000" dirty="0"/>
              <a:t>Use the </a:t>
            </a:r>
            <a:r>
              <a:rPr lang="en-US" sz="2000" b="1" dirty="0">
                <a:latin typeface="Courier New" pitchFamily="49" charset="0"/>
                <a:cs typeface="Courier New" pitchFamily="49" charset="0"/>
              </a:rPr>
              <a:t>show standby </a:t>
            </a:r>
            <a:r>
              <a:rPr lang="en-US" sz="2000" dirty="0"/>
              <a:t>family of commands to verify HSRP state. Several arguments can be used. </a:t>
            </a:r>
          </a:p>
          <a:p>
            <a:r>
              <a:rPr lang="en-US" sz="2000" dirty="0"/>
              <a:t>The </a:t>
            </a:r>
            <a:r>
              <a:rPr lang="en-US" sz="2000" b="1" dirty="0">
                <a:latin typeface="Courier New" pitchFamily="49" charset="0"/>
                <a:cs typeface="Courier New" pitchFamily="49" charset="0"/>
              </a:rPr>
              <a:t>show standby brief </a:t>
            </a:r>
            <a:r>
              <a:rPr lang="en-US" sz="2000" dirty="0"/>
              <a:t>command displays a summary of the HSRP configurations.</a:t>
            </a:r>
          </a:p>
          <a:p>
            <a:r>
              <a:rPr lang="en-US" sz="2000" dirty="0"/>
              <a:t>For each standby group, you can verify the local router neighbors.</a:t>
            </a:r>
          </a:p>
        </p:txBody>
      </p:sp>
      <p:sp>
        <p:nvSpPr>
          <p:cNvPr id="6" name="Content Placeholder 5"/>
          <p:cNvSpPr>
            <a:spLocks noGrp="1"/>
          </p:cNvSpPr>
          <p:nvPr>
            <p:ph sz="quarter" idx="11"/>
          </p:nvPr>
        </p:nvSpPr>
        <p:spPr/>
        <p:txBody>
          <a:bodyPr>
            <a:normAutofit fontScale="85000" lnSpcReduction="20000"/>
          </a:bodyPr>
          <a:lstStyle/>
          <a:p>
            <a:pPr>
              <a:spcAft>
                <a:spcPts val="600"/>
              </a:spcAft>
            </a:pPr>
            <a:r>
              <a:rPr lang="en-US" dirty="0"/>
              <a:t>Switch# </a:t>
            </a:r>
            <a:r>
              <a:rPr lang="en-US" b="1" dirty="0"/>
              <a:t>show standby brief</a:t>
            </a:r>
          </a:p>
          <a:p>
            <a:pPr>
              <a:spcAft>
                <a:spcPts val="600"/>
              </a:spcAft>
            </a:pPr>
            <a:r>
              <a:rPr lang="en-US" dirty="0"/>
              <a:t>		      P indicates configured to preempt.</a:t>
            </a:r>
          </a:p>
          <a:p>
            <a:pPr>
              <a:spcAft>
                <a:spcPts val="600"/>
              </a:spcAft>
            </a:pPr>
            <a:r>
              <a:rPr lang="en-US" dirty="0"/>
              <a:t>		      |</a:t>
            </a:r>
          </a:p>
          <a:p>
            <a:pPr>
              <a:spcAft>
                <a:spcPts val="600"/>
              </a:spcAft>
            </a:pPr>
            <a:r>
              <a:rPr lang="en-US" dirty="0"/>
              <a:t>Interface </a:t>
            </a:r>
            <a:r>
              <a:rPr lang="en-US" dirty="0" err="1"/>
              <a:t>Grp</a:t>
            </a:r>
            <a:r>
              <a:rPr lang="en-US" dirty="0"/>
              <a:t> 	</a:t>
            </a:r>
            <a:r>
              <a:rPr lang="en-US" dirty="0" err="1"/>
              <a:t>Pri</a:t>
            </a:r>
            <a:r>
              <a:rPr lang="en-US" dirty="0"/>
              <a:t>   P State 	 Active    Standby 	Virtual IP</a:t>
            </a:r>
          </a:p>
          <a:p>
            <a:pPr>
              <a:spcAft>
                <a:spcPts val="600"/>
              </a:spcAft>
            </a:pPr>
            <a:r>
              <a:rPr lang="en-US" dirty="0"/>
              <a:t>Vl10 	  10 	120   P Active 	 local 	   10.1.10.3 	10.1.10.1</a:t>
            </a:r>
          </a:p>
          <a:p>
            <a:pPr>
              <a:spcAft>
                <a:spcPts val="600"/>
              </a:spcAft>
            </a:pPr>
            <a:r>
              <a:rPr lang="en-US" dirty="0"/>
              <a:t>Vl20 	  20 	90    P Standby   10.1.20.3  local 	10.1.20.1</a:t>
            </a:r>
          </a:p>
          <a:p>
            <a:pPr>
              <a:spcAft>
                <a:spcPts val="600"/>
              </a:spcAft>
            </a:pPr>
            <a:r>
              <a:rPr lang="en-US" dirty="0" err="1"/>
              <a:t>Switch#</a:t>
            </a:r>
            <a:r>
              <a:rPr lang="en-US" b="1" dirty="0" err="1"/>
              <a:t>show</a:t>
            </a:r>
            <a:r>
              <a:rPr lang="en-US" b="1" dirty="0"/>
              <a:t> standby neighbor vlan10</a:t>
            </a:r>
          </a:p>
          <a:p>
            <a:pPr>
              <a:spcAft>
                <a:spcPts val="600"/>
              </a:spcAft>
            </a:pPr>
            <a:r>
              <a:rPr lang="en-US" dirty="0"/>
              <a:t>HSRP neighbors on Vlan10</a:t>
            </a:r>
          </a:p>
          <a:p>
            <a:pPr indent="228600">
              <a:spcAft>
                <a:spcPts val="600"/>
              </a:spcAft>
            </a:pPr>
            <a:r>
              <a:rPr lang="en-US" dirty="0"/>
              <a:t>10.1.10.3</a:t>
            </a:r>
          </a:p>
          <a:p>
            <a:pPr indent="406400">
              <a:spcAft>
                <a:spcPts val="600"/>
              </a:spcAft>
            </a:pPr>
            <a:r>
              <a:rPr lang="en-US" dirty="0"/>
              <a:t>Active groups: 10</a:t>
            </a:r>
          </a:p>
          <a:p>
            <a:pPr indent="406400">
              <a:spcAft>
                <a:spcPts val="600"/>
              </a:spcAft>
            </a:pPr>
            <a:r>
              <a:rPr lang="en-US" dirty="0"/>
              <a:t>No standby groups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Introduction to First Hop Redundancy</a:t>
            </a:r>
          </a:p>
        </p:txBody>
      </p:sp>
      <p:pic>
        <p:nvPicPr>
          <p:cNvPr id="6" name="Content Placeholder 5"/>
          <p:cNvPicPr>
            <a:picLocks noGrp="1" noChangeAspect="1"/>
          </p:cNvPicPr>
          <p:nvPr>
            <p:ph idx="10"/>
          </p:nvPr>
        </p:nvPicPr>
        <p:blipFill>
          <a:blip r:embed="rId3"/>
          <a:stretch>
            <a:fillRect/>
          </a:stretch>
        </p:blipFill>
        <p:spPr>
          <a:xfrm>
            <a:off x="167262" y="1196224"/>
            <a:ext cx="8633838" cy="4711415"/>
          </a:xfrm>
          <a:prstGeom prst="rect">
            <a:avLst/>
          </a:prstGeom>
        </p:spPr>
      </p:pic>
    </p:spTree>
    <p:extLst>
      <p:ext uri="{BB962C8B-B14F-4D97-AF65-F5344CB8AC3E}">
        <p14:creationId xmlns:p14="http://schemas.microsoft.com/office/powerpoint/2010/main" val="17562242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HSRP Monitoring (2)</a:t>
            </a:r>
            <a:endParaRPr lang="en-US" dirty="0"/>
          </a:p>
        </p:txBody>
      </p:sp>
      <p:sp>
        <p:nvSpPr>
          <p:cNvPr id="10" name="Text Placeholder 9"/>
          <p:cNvSpPr>
            <a:spLocks noGrp="1"/>
          </p:cNvSpPr>
          <p:nvPr>
            <p:ph type="body" sz="quarter" idx="10"/>
          </p:nvPr>
        </p:nvSpPr>
        <p:spPr>
          <a:xfrm>
            <a:off x="279399" y="1415845"/>
            <a:ext cx="8531114" cy="4984955"/>
          </a:xfrm>
        </p:spPr>
        <p:txBody>
          <a:bodyPr>
            <a:normAutofit fontScale="92500" lnSpcReduction="10000"/>
          </a:bodyPr>
          <a:lstStyle/>
          <a:p>
            <a:r>
              <a:rPr lang="en-US"/>
              <a:t>Switch# </a:t>
            </a:r>
            <a:r>
              <a:rPr lang="en-US" b="1"/>
              <a:t>show standby</a:t>
            </a:r>
          </a:p>
          <a:p>
            <a:r>
              <a:rPr lang="en-US"/>
              <a:t>Vlan10 - Group 10</a:t>
            </a:r>
          </a:p>
          <a:p>
            <a:r>
              <a:rPr lang="en-US"/>
              <a:t>State is Active</a:t>
            </a:r>
          </a:p>
          <a:p>
            <a:r>
              <a:rPr lang="en-US"/>
              <a:t>Virtual IP address is 10.1.10.1</a:t>
            </a:r>
          </a:p>
          <a:p>
            <a:r>
              <a:rPr lang="en-US"/>
              <a:t>Active virtual MAC address is 0000.0c07.ac0a</a:t>
            </a:r>
          </a:p>
          <a:p>
            <a:r>
              <a:rPr lang="en-US"/>
              <a:t>Local virtual MAC address is 0000.0c07.ac0a (v1 default)</a:t>
            </a:r>
          </a:p>
          <a:p>
            <a:r>
              <a:rPr lang="en-US"/>
              <a:t>Hello time 3 sec, hold time 10 sec</a:t>
            </a:r>
          </a:p>
          <a:p>
            <a:r>
              <a:rPr lang="en-US"/>
              <a:t>Next hello sent in 1.248 secs</a:t>
            </a:r>
          </a:p>
          <a:p>
            <a:r>
              <a:rPr lang="en-US"/>
              <a:t>Preemption enabled</a:t>
            </a:r>
          </a:p>
          <a:p>
            <a:r>
              <a:rPr lang="en-US"/>
              <a:t>Active router is local</a:t>
            </a:r>
          </a:p>
          <a:p>
            <a:r>
              <a:rPr lang="en-US"/>
              <a:t>Standby router is 10.1.10.3, priority 90 (expires in 10.096 sec)</a:t>
            </a:r>
          </a:p>
          <a:p>
            <a:r>
              <a:rPr lang="en-US"/>
              <a:t>Priority 120 (configured 120)</a:t>
            </a:r>
          </a:p>
          <a:p>
            <a:r>
              <a:rPr lang="en-US"/>
              <a:t>Track interface Port-channel31 state Up decrement 30</a:t>
            </a:r>
          </a:p>
          <a:p>
            <a:r>
              <a:rPr lang="en-US"/>
              <a:t>Track interface Port-channel32 state Up decrement 30</a:t>
            </a:r>
          </a:p>
          <a:p>
            <a:r>
              <a:rPr lang="en-US"/>
              <a:t>Group name is “hsrp-Vl10-10” (default)</a:t>
            </a:r>
          </a:p>
          <a:p>
            <a:r>
              <a:rPr lang="en-US"/>
              <a:t>Vlan20 - Group 20</a:t>
            </a:r>
          </a:p>
          <a:p>
            <a:r>
              <a:rPr lang="en-US"/>
              <a:t>State is Standby</a:t>
            </a:r>
          </a:p>
          <a:p>
            <a:r>
              <a:rPr lang="en-US"/>
              <a:t>Virtual IP address is 10.1.20.1 Active virtual MAC address is 0000.0c07.ac14</a:t>
            </a:r>
          </a:p>
          <a:p>
            <a:r>
              <a:rPr lang="en-US"/>
              <a:t>Local virtual MAC address is 0000.0c07.ac14 (v1 default)</a:t>
            </a:r>
          </a:p>
          <a:p>
            <a:r>
              <a:rPr lang="en-US"/>
              <a:t>Hello time 3 sec, hold time 10 sec</a:t>
            </a:r>
          </a:p>
          <a:p>
            <a:r>
              <a:rPr lang="en-US"/>
              <a:t>Next hello sent in 2.064 secs</a:t>
            </a:r>
          </a:p>
          <a:p>
            <a:r>
              <a:rPr lang="en-US"/>
              <a:t>Preemption enabled</a:t>
            </a:r>
          </a:p>
          <a:p>
            <a:r>
              <a:rPr lang="en-US"/>
              <a:t>Active router is 10.1.10.3, priority 120 (expires in 10.032 sec)</a:t>
            </a:r>
          </a:p>
          <a:p>
            <a:r>
              <a:rPr lang="en-US"/>
              <a:t>Standby router is local</a:t>
            </a:r>
          </a:p>
          <a:p>
            <a:r>
              <a:rPr lang="en-US"/>
              <a:t>Priority 90 (configured 90)</a:t>
            </a:r>
          </a:p>
          <a:p>
            <a:r>
              <a:rPr lang="en-US"/>
              <a:t>Group name is “hsrp-Vl20-20” (default)</a:t>
            </a:r>
          </a:p>
        </p:txBody>
      </p:sp>
      <p:sp>
        <p:nvSpPr>
          <p:cNvPr id="8" name="Content Placeholder 7"/>
          <p:cNvSpPr>
            <a:spLocks noGrp="1"/>
          </p:cNvSpPr>
          <p:nvPr>
            <p:ph sz="quarter" idx="11"/>
          </p:nvPr>
        </p:nvSpPr>
        <p:spPr>
          <a:xfrm>
            <a:off x="279400" y="987015"/>
            <a:ext cx="8520113" cy="428830"/>
          </a:xfrm>
        </p:spPr>
        <p:txBody>
          <a:bodyPr>
            <a:normAutofit/>
          </a:bodyPr>
          <a:lstStyle/>
          <a:p>
            <a:r>
              <a:rPr lang="en-US" sz="2000"/>
              <a:t>When simply typing </a:t>
            </a:r>
            <a:r>
              <a:rPr lang="en-US" sz="2000" b="1">
                <a:latin typeface="Courier New" pitchFamily="49" charset="0"/>
                <a:cs typeface="Courier New" pitchFamily="49" charset="0"/>
              </a:rPr>
              <a:t>show standby</a:t>
            </a:r>
            <a:r>
              <a:rPr lang="en-US" sz="2000"/>
              <a:t>, a complete display is provided.</a:t>
            </a:r>
            <a:endParaRPr lang="en-US" sz="20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764" y="545683"/>
            <a:ext cx="8521700" cy="549021"/>
          </a:xfrm>
        </p:spPr>
        <p:txBody>
          <a:bodyPr>
            <a:normAutofit/>
          </a:bodyPr>
          <a:lstStyle/>
          <a:p>
            <a:pPr>
              <a:defRPr/>
            </a:pPr>
            <a:r>
              <a:rPr lang="en-US" dirty="0"/>
              <a:t>HSRP Monitoring (3)</a:t>
            </a:r>
          </a:p>
        </p:txBody>
      </p:sp>
      <p:sp>
        <p:nvSpPr>
          <p:cNvPr id="8" name="Content Placeholder 7"/>
          <p:cNvSpPr>
            <a:spLocks noGrp="1"/>
          </p:cNvSpPr>
          <p:nvPr>
            <p:ph idx="10"/>
          </p:nvPr>
        </p:nvSpPr>
        <p:spPr/>
        <p:txBody>
          <a:bodyPr>
            <a:noAutofit/>
          </a:bodyPr>
          <a:lstStyle/>
          <a:p>
            <a:r>
              <a:rPr lang="en-US" sz="2000" dirty="0"/>
              <a:t>The IP address and corresponding MAC address of the virtual router are maintained in the ARP table of each router in an HSRP group. </a:t>
            </a:r>
          </a:p>
          <a:p>
            <a:r>
              <a:rPr lang="en-US" sz="2000" dirty="0"/>
              <a:t>The command </a:t>
            </a:r>
            <a:r>
              <a:rPr lang="en-US" sz="2000" b="1" dirty="0">
                <a:latin typeface="Courier New" pitchFamily="49" charset="0"/>
                <a:cs typeface="Courier New" pitchFamily="49" charset="0"/>
              </a:rPr>
              <a:t>show ip </a:t>
            </a:r>
            <a:r>
              <a:rPr lang="en-US" sz="2000" b="1" dirty="0" err="1">
                <a:latin typeface="Courier New" pitchFamily="49" charset="0"/>
                <a:cs typeface="Courier New" pitchFamily="49" charset="0"/>
              </a:rPr>
              <a:t>arp</a:t>
            </a:r>
            <a:r>
              <a:rPr lang="en-US" sz="2000" b="1" dirty="0">
                <a:latin typeface="Courier New" pitchFamily="49" charset="0"/>
                <a:cs typeface="Courier New" pitchFamily="49" charset="0"/>
              </a:rPr>
              <a:t> </a:t>
            </a:r>
            <a:r>
              <a:rPr lang="en-US" sz="2000" dirty="0"/>
              <a:t>displays the ARP cache on a multilayer switch.</a:t>
            </a:r>
          </a:p>
        </p:txBody>
      </p:sp>
      <p:pic>
        <p:nvPicPr>
          <p:cNvPr id="7" name="Content Placeholder 6" descr="ARP Cache and HSRP.jpg"/>
          <p:cNvPicPr>
            <a:picLocks noGrp="1" noChangeAspect="1"/>
          </p:cNvPicPr>
          <p:nvPr>
            <p:ph sz="quarter" idx="11"/>
          </p:nvPr>
        </p:nvPicPr>
        <p:blipFill>
          <a:blip r:embed="rId3" cstate="print"/>
          <a:srcRect r="1190"/>
          <a:stretch>
            <a:fillRect/>
          </a:stretch>
        </p:blipFill>
        <p:spPr>
          <a:xfrm>
            <a:off x="501447" y="2696013"/>
            <a:ext cx="8126362" cy="35200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HSRP Debug Commands</a:t>
            </a:r>
          </a:p>
        </p:txBody>
      </p:sp>
      <p:graphicFrame>
        <p:nvGraphicFramePr>
          <p:cNvPr id="6" name="Table Placeholder 5"/>
          <p:cNvGraphicFramePr>
            <a:graphicFrameLocks noGrp="1"/>
          </p:cNvGraphicFramePr>
          <p:nvPr>
            <p:ph type="tbl" idx="1"/>
          </p:nvPr>
        </p:nvGraphicFramePr>
        <p:xfrm>
          <a:off x="279400" y="1204913"/>
          <a:ext cx="8316914" cy="2473960"/>
        </p:xfrm>
        <a:graphic>
          <a:graphicData uri="http://schemas.openxmlformats.org/drawingml/2006/table">
            <a:tbl>
              <a:tblPr firstRow="1" bandRow="1">
                <a:tableStyleId>{5C22544A-7EE6-4342-B048-85BDC9FD1C3A}</a:tableStyleId>
              </a:tblPr>
              <a:tblGrid>
                <a:gridCol w="4158457">
                  <a:extLst>
                    <a:ext uri="{9D8B030D-6E8A-4147-A177-3AD203B41FA5}">
                      <a16:colId xmlns:a16="http://schemas.microsoft.com/office/drawing/2014/main" val="20000"/>
                    </a:ext>
                  </a:extLst>
                </a:gridCol>
                <a:gridCol w="4158457">
                  <a:extLst>
                    <a:ext uri="{9D8B030D-6E8A-4147-A177-3AD203B41FA5}">
                      <a16:colId xmlns:a16="http://schemas.microsoft.com/office/drawing/2014/main" val="20001"/>
                    </a:ext>
                  </a:extLst>
                </a:gridCol>
              </a:tblGrid>
              <a:tr h="370840">
                <a:tc>
                  <a:txBody>
                    <a:bodyPr/>
                    <a:lstStyle/>
                    <a:p>
                      <a:r>
                        <a:rPr lang="en-US" dirty="0"/>
                        <a:t>Command</a:t>
                      </a:r>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r>
                        <a:rPr lang="en-US" dirty="0">
                          <a:latin typeface="Courier New" pitchFamily="49" charset="0"/>
                          <a:cs typeface="Courier New" pitchFamily="49" charset="0"/>
                        </a:rPr>
                        <a:t>Switch</a:t>
                      </a:r>
                      <a:r>
                        <a:rPr lang="en-US" baseline="0" dirty="0">
                          <a:latin typeface="Courier New" pitchFamily="49" charset="0"/>
                          <a:cs typeface="Courier New" pitchFamily="49" charset="0"/>
                        </a:rPr>
                        <a:t># </a:t>
                      </a:r>
                      <a:r>
                        <a:rPr lang="en-US" b="1" baseline="0" dirty="0">
                          <a:latin typeface="Courier New" pitchFamily="49" charset="0"/>
                          <a:cs typeface="Courier New" pitchFamily="49" charset="0"/>
                        </a:rPr>
                        <a:t>debug standby [errors] [events] [packets]</a:t>
                      </a:r>
                      <a:endParaRPr lang="en-US" b="1" dirty="0">
                        <a:latin typeface="Courier New" pitchFamily="49" charset="0"/>
                        <a:cs typeface="Courier New" pitchFamily="49" charset="0"/>
                      </a:endParaRPr>
                    </a:p>
                  </a:txBody>
                  <a:tcPr/>
                </a:tc>
                <a:tc>
                  <a:txBody>
                    <a:bodyPr/>
                    <a:lstStyle/>
                    <a:p>
                      <a:r>
                        <a:rPr lang="en-US" sz="1800" kern="1200" baseline="0" dirty="0">
                          <a:solidFill>
                            <a:schemeClr val="dk1"/>
                          </a:solidFill>
                          <a:latin typeface="+mn-lt"/>
                          <a:ea typeface="+mn-ea"/>
                          <a:cs typeface="+mn-cs"/>
                        </a:rPr>
                        <a:t>Displays all state changes to HSRP, including all hello packets. Arguments minimize output.</a:t>
                      </a:r>
                      <a:endParaRPr lang="en-US" dirty="0"/>
                    </a:p>
                  </a:txBody>
                  <a:tcPr/>
                </a:tc>
                <a:extLst>
                  <a:ext uri="{0D108BD9-81ED-4DB2-BD59-A6C34878D82A}">
                    <a16:rowId xmlns:a16="http://schemas.microsoft.com/office/drawing/2014/main" val="10001"/>
                  </a:ext>
                </a:extLst>
              </a:tr>
              <a:tr h="370840">
                <a:tc>
                  <a:txBody>
                    <a:bodyPr/>
                    <a:lstStyle/>
                    <a:p>
                      <a:r>
                        <a:rPr lang="en-US" dirty="0">
                          <a:latin typeface="Courier New" pitchFamily="49" charset="0"/>
                          <a:cs typeface="Courier New" pitchFamily="49" charset="0"/>
                        </a:rPr>
                        <a:t>Switch# </a:t>
                      </a:r>
                      <a:r>
                        <a:rPr lang="en-US" b="1" dirty="0">
                          <a:latin typeface="Courier New" pitchFamily="49" charset="0"/>
                          <a:cs typeface="Courier New" pitchFamily="49" charset="0"/>
                        </a:rPr>
                        <a:t>debug standby terse</a:t>
                      </a:r>
                    </a:p>
                  </a:txBody>
                  <a:tcPr/>
                </a:tc>
                <a:tc>
                  <a:txBody>
                    <a:bodyPr/>
                    <a:lstStyle/>
                    <a:p>
                      <a:r>
                        <a:rPr lang="en-US" sz="1800" kern="1200" baseline="0" dirty="0">
                          <a:solidFill>
                            <a:schemeClr val="dk1"/>
                          </a:solidFill>
                          <a:latin typeface="+mn-lt"/>
                          <a:ea typeface="+mn-ea"/>
                          <a:cs typeface="+mn-cs"/>
                        </a:rPr>
                        <a:t>Displays all HSRP errors, events, and packets,</a:t>
                      </a:r>
                    </a:p>
                    <a:p>
                      <a:r>
                        <a:rPr lang="en-US" sz="1800" kern="1200" baseline="0" dirty="0">
                          <a:solidFill>
                            <a:schemeClr val="dk1"/>
                          </a:solidFill>
                          <a:latin typeface="+mn-lt"/>
                          <a:ea typeface="+mn-ea"/>
                          <a:cs typeface="+mn-cs"/>
                        </a:rPr>
                        <a:t>except hello and advertisement packets.</a:t>
                      </a:r>
                      <a:endParaRPr lang="en-US" dirty="0"/>
                    </a:p>
                  </a:txBody>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8" descr="ss1"/>
          <p:cNvPicPr>
            <a:picLocks noChangeAspect="1" noChangeArrowheads="1"/>
          </p:cNvPicPr>
          <p:nvPr/>
        </p:nvPicPr>
        <p:blipFill>
          <a:blip r:embed="rId3" cstate="print"/>
          <a:srcRect/>
          <a:stretch>
            <a:fillRect/>
          </a:stretch>
        </p:blipFill>
        <p:spPr bwMode="auto">
          <a:xfrm>
            <a:off x="0" y="1600200"/>
            <a:ext cx="9144000" cy="3194050"/>
          </a:xfrm>
          <a:prstGeom prst="rect">
            <a:avLst/>
          </a:prstGeom>
          <a:noFill/>
          <a:ln w="9525">
            <a:noFill/>
            <a:miter lim="800000"/>
            <a:headEnd/>
            <a:tailEnd/>
          </a:ln>
        </p:spPr>
      </p:pic>
      <p:sp>
        <p:nvSpPr>
          <p:cNvPr id="7171" name="Rectangle 35"/>
          <p:cNvSpPr>
            <a:spLocks noChangeArrowheads="1"/>
          </p:cNvSpPr>
          <p:nvPr/>
        </p:nvSpPr>
        <p:spPr bwMode="auto">
          <a:xfrm>
            <a:off x="0" y="0"/>
            <a:ext cx="9144000" cy="1600200"/>
          </a:xfrm>
          <a:prstGeom prst="rect">
            <a:avLst/>
          </a:prstGeom>
          <a:solidFill>
            <a:schemeClr val="bg1"/>
          </a:solidFill>
          <a:ln w="9525" algn="ctr">
            <a:noFill/>
            <a:miter lim="800000"/>
            <a:headEnd/>
            <a:tailEnd/>
          </a:ln>
        </p:spPr>
        <p:txBody>
          <a:bodyPr wrap="none" lIns="82124" tIns="41061" rIns="82124" bIns="41061" anchor="ctr">
            <a:spAutoFit/>
          </a:bodyPr>
          <a:lstStyle/>
          <a:p>
            <a:endParaRPr lang="en-US"/>
          </a:p>
        </p:txBody>
      </p:sp>
      <p:sp>
        <p:nvSpPr>
          <p:cNvPr id="7172" name="Rectangle 32"/>
          <p:cNvSpPr>
            <a:spLocks noGrp="1" noChangeArrowheads="1"/>
          </p:cNvSpPr>
          <p:nvPr>
            <p:ph type="title" idx="4294967295"/>
          </p:nvPr>
        </p:nvSpPr>
        <p:spPr>
          <a:xfrm>
            <a:off x="0" y="1841500"/>
            <a:ext cx="2940050" cy="2743200"/>
          </a:xfrm>
          <a:prstGeom prst="rect">
            <a:avLst/>
          </a:prstGeom>
          <a:noFill/>
        </p:spPr>
        <p:txBody>
          <a:bodyPr anchor="ctr"/>
          <a:lstStyle/>
          <a:p>
            <a:r>
              <a:rPr lang="en-US" sz="2800" dirty="0">
                <a:solidFill>
                  <a:schemeClr val="bg1"/>
                </a:solidFill>
              </a:rPr>
              <a:t>Virtual Router Redundancy Protocol (VRRP)</a:t>
            </a:r>
            <a:endParaRPr lang="en-US" sz="3000" b="0" dirty="0">
              <a:solidFill>
                <a:schemeClr val="bg1"/>
              </a:solidFill>
            </a:endParaRPr>
          </a:p>
        </p:txBody>
      </p:sp>
    </p:spTree>
    <p:extLst>
      <p:ext uri="{BB962C8B-B14F-4D97-AF65-F5344CB8AC3E}">
        <p14:creationId xmlns:p14="http://schemas.microsoft.com/office/powerpoint/2010/main" val="1153643517"/>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About VRRP</a:t>
            </a:r>
          </a:p>
        </p:txBody>
      </p:sp>
      <p:sp>
        <p:nvSpPr>
          <p:cNvPr id="3" name="Content Placeholder 2"/>
          <p:cNvSpPr>
            <a:spLocks noGrp="1"/>
          </p:cNvSpPr>
          <p:nvPr>
            <p:ph idx="1"/>
          </p:nvPr>
        </p:nvSpPr>
        <p:spPr/>
        <p:txBody>
          <a:bodyPr/>
          <a:lstStyle/>
          <a:p>
            <a:pPr>
              <a:lnSpc>
                <a:spcPct val="100000"/>
              </a:lnSpc>
            </a:pPr>
            <a:r>
              <a:rPr lang="en-US" sz="2000" dirty="0"/>
              <a:t>Virtual Router Redundancy Protocol (VRRP) provides router interface failover in a manner similar to HSRP but with added features and IEEE compatibility. </a:t>
            </a:r>
          </a:p>
          <a:p>
            <a:pPr>
              <a:lnSpc>
                <a:spcPct val="100000"/>
              </a:lnSpc>
            </a:pPr>
            <a:r>
              <a:rPr lang="en-US" sz="2000" dirty="0"/>
              <a:t>Like HSRP, VRRP enables a group of routers to form a single virtual router. In an HSRP or VRRP group, one router is elected to handle all requests sent to the virtual IP address. </a:t>
            </a:r>
          </a:p>
          <a:p>
            <a:pPr>
              <a:lnSpc>
                <a:spcPct val="100000"/>
              </a:lnSpc>
            </a:pPr>
            <a:r>
              <a:rPr lang="en-US" sz="2000" dirty="0"/>
              <a:t>With Hot Standby Router Protocol (HSRP), this is the active router. </a:t>
            </a:r>
          </a:p>
          <a:p>
            <a:pPr>
              <a:lnSpc>
                <a:spcPct val="100000"/>
              </a:lnSpc>
            </a:pPr>
            <a:r>
              <a:rPr lang="en-US" sz="2000" dirty="0"/>
              <a:t>A HSRP group has one active router, one standby router, and perhaps many listening routers. </a:t>
            </a:r>
          </a:p>
          <a:p>
            <a:pPr>
              <a:lnSpc>
                <a:spcPct val="100000"/>
              </a:lnSpc>
            </a:pPr>
            <a:r>
              <a:rPr lang="en-US" sz="2000" dirty="0"/>
              <a:t>A VRRP group has one master router and one or more backup routers.</a:t>
            </a:r>
          </a:p>
          <a:p>
            <a:pPr>
              <a:lnSpc>
                <a:spcPct val="100000"/>
              </a:lnSpc>
            </a:pPr>
            <a:r>
              <a:rPr lang="en-US" sz="2000" dirty="0"/>
              <a:t>HSRP and VRRP are similar in their features and behaviors. </a:t>
            </a:r>
          </a:p>
          <a:p>
            <a:endParaRPr lang="en-AU" dirty="0"/>
          </a:p>
        </p:txBody>
      </p:sp>
    </p:spTree>
    <p:extLst>
      <p:ext uri="{BB962C8B-B14F-4D97-AF65-F5344CB8AC3E}">
        <p14:creationId xmlns:p14="http://schemas.microsoft.com/office/powerpoint/2010/main" val="7644273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About VRRP</a:t>
            </a:r>
          </a:p>
        </p:txBody>
      </p:sp>
      <p:sp>
        <p:nvSpPr>
          <p:cNvPr id="6" name="Content Placeholder 5"/>
          <p:cNvSpPr>
            <a:spLocks noGrp="1"/>
          </p:cNvSpPr>
          <p:nvPr>
            <p:ph idx="1"/>
          </p:nvPr>
        </p:nvSpPr>
        <p:spPr/>
        <p:txBody>
          <a:bodyPr/>
          <a:lstStyle/>
          <a:p>
            <a:pPr>
              <a:lnSpc>
                <a:spcPct val="100000"/>
              </a:lnSpc>
            </a:pPr>
            <a:r>
              <a:rPr lang="en-US" sz="2000" dirty="0"/>
              <a:t>The main difference is that HSRP is a Cisco proprietary implementation, whereas VRRP is an open standard. </a:t>
            </a:r>
          </a:p>
          <a:p>
            <a:pPr>
              <a:lnSpc>
                <a:spcPct val="100000"/>
              </a:lnSpc>
            </a:pPr>
            <a:r>
              <a:rPr lang="en-US" sz="2000" dirty="0"/>
              <a:t>VRRP offers these redundancy features:</a:t>
            </a:r>
          </a:p>
          <a:p>
            <a:pPr lvl="1">
              <a:lnSpc>
                <a:spcPct val="100000"/>
              </a:lnSpc>
            </a:pPr>
            <a:r>
              <a:rPr lang="en-US" sz="2000" dirty="0"/>
              <a:t>VRRP provides redundancy for the real IP address of a router or for a virtual IP address shared among the VRRP group members.</a:t>
            </a:r>
          </a:p>
          <a:p>
            <a:pPr lvl="1">
              <a:lnSpc>
                <a:spcPct val="100000"/>
              </a:lnSpc>
            </a:pPr>
            <a:r>
              <a:rPr lang="en-US" sz="2000" dirty="0"/>
              <a:t>If a real IP address is used, the router with that address becomes the master. </a:t>
            </a:r>
          </a:p>
          <a:p>
            <a:pPr lvl="1">
              <a:lnSpc>
                <a:spcPct val="100000"/>
              </a:lnSpc>
            </a:pPr>
            <a:r>
              <a:rPr lang="en-US" sz="2000" dirty="0"/>
              <a:t>If a virtual IP address is used, the master is the router with the highest priority.</a:t>
            </a:r>
          </a:p>
          <a:p>
            <a:pPr lvl="1">
              <a:lnSpc>
                <a:spcPct val="100000"/>
              </a:lnSpc>
            </a:pPr>
            <a:r>
              <a:rPr lang="en-US" sz="2000" dirty="0"/>
              <a:t>A VRRP group has one master router and one or more backup routers. </a:t>
            </a:r>
          </a:p>
          <a:p>
            <a:pPr lvl="1">
              <a:lnSpc>
                <a:spcPct val="100000"/>
              </a:lnSpc>
            </a:pPr>
            <a:r>
              <a:rPr lang="en-US" sz="2000" dirty="0"/>
              <a:t>The master router uses VRRP messages to inform group members that it is the master.</a:t>
            </a:r>
          </a:p>
          <a:p>
            <a:endParaRPr lang="en-AU" sz="2000" dirty="0"/>
          </a:p>
        </p:txBody>
      </p:sp>
    </p:spTree>
    <p:extLst>
      <p:ext uri="{BB962C8B-B14F-4D97-AF65-F5344CB8AC3E}">
        <p14:creationId xmlns:p14="http://schemas.microsoft.com/office/powerpoint/2010/main" val="37774338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Virtual Router Redundancy Protocol (VRRP)</a:t>
            </a:r>
            <a:endParaRPr lang="en-US" dirty="0"/>
          </a:p>
        </p:txBody>
      </p:sp>
      <p:graphicFrame>
        <p:nvGraphicFramePr>
          <p:cNvPr id="5" name="Table Placeholder 4"/>
          <p:cNvGraphicFramePr>
            <a:graphicFrameLocks noGrp="1"/>
          </p:cNvGraphicFramePr>
          <p:nvPr>
            <p:ph type="tbl" idx="1"/>
          </p:nvPr>
        </p:nvGraphicFramePr>
        <p:xfrm>
          <a:off x="279400" y="1003300"/>
          <a:ext cx="8316914" cy="5338509"/>
        </p:xfrm>
        <a:graphic>
          <a:graphicData uri="http://schemas.openxmlformats.org/drawingml/2006/table">
            <a:tbl>
              <a:tblPr firstRow="1" bandRow="1">
                <a:tableStyleId>{5C22544A-7EE6-4342-B048-85BDC9FD1C3A}</a:tableStyleId>
              </a:tblPr>
              <a:tblGrid>
                <a:gridCol w="3422445">
                  <a:extLst>
                    <a:ext uri="{9D8B030D-6E8A-4147-A177-3AD203B41FA5}">
                      <a16:colId xmlns:a16="http://schemas.microsoft.com/office/drawing/2014/main" val="20000"/>
                    </a:ext>
                  </a:extLst>
                </a:gridCol>
                <a:gridCol w="4894469">
                  <a:extLst>
                    <a:ext uri="{9D8B030D-6E8A-4147-A177-3AD203B41FA5}">
                      <a16:colId xmlns:a16="http://schemas.microsoft.com/office/drawing/2014/main" val="20001"/>
                    </a:ext>
                  </a:extLst>
                </a:gridCol>
              </a:tblGrid>
              <a:tr h="396451">
                <a:tc>
                  <a:txBody>
                    <a:bodyPr/>
                    <a:lstStyle/>
                    <a:p>
                      <a:r>
                        <a:rPr lang="en-US" dirty="0"/>
                        <a:t>HSRP</a:t>
                      </a:r>
                    </a:p>
                  </a:txBody>
                  <a:tcPr/>
                </a:tc>
                <a:tc>
                  <a:txBody>
                    <a:bodyPr/>
                    <a:lstStyle/>
                    <a:p>
                      <a:r>
                        <a:rPr lang="en-US" dirty="0"/>
                        <a:t>VRRP</a:t>
                      </a:r>
                    </a:p>
                  </a:txBody>
                  <a:tcPr/>
                </a:tc>
                <a:extLst>
                  <a:ext uri="{0D108BD9-81ED-4DB2-BD59-A6C34878D82A}">
                    <a16:rowId xmlns:a16="http://schemas.microsoft.com/office/drawing/2014/main" val="10000"/>
                  </a:ext>
                </a:extLst>
              </a:tr>
              <a:tr h="782040">
                <a:tc>
                  <a:txBody>
                    <a:bodyPr/>
                    <a:lstStyle/>
                    <a:p>
                      <a:r>
                        <a:rPr lang="en-US" sz="1400" kern="1200" baseline="0" dirty="0">
                          <a:solidFill>
                            <a:schemeClr val="dk1"/>
                          </a:solidFill>
                          <a:latin typeface="+mn-lt"/>
                          <a:ea typeface="+mn-ea"/>
                          <a:cs typeface="+mn-cs"/>
                        </a:rPr>
                        <a:t>HSRP is a Cisco proprietary protocol, created in 1994, and formalized with the RFC 2281 in March 1998.</a:t>
                      </a:r>
                      <a:endParaRPr lang="en-US" sz="1400" b="1" dirty="0">
                        <a:latin typeface="Courier New" pitchFamily="49" charset="0"/>
                        <a:cs typeface="Courier New" pitchFamily="49" charset="0"/>
                      </a:endParaRPr>
                    </a:p>
                  </a:txBody>
                  <a:tcPr/>
                </a:tc>
                <a:tc>
                  <a:txBody>
                    <a:bodyPr/>
                    <a:lstStyle/>
                    <a:p>
                      <a:r>
                        <a:rPr lang="en-US" sz="1400" kern="1200" baseline="0" dirty="0">
                          <a:solidFill>
                            <a:schemeClr val="dk1"/>
                          </a:solidFill>
                          <a:latin typeface="+mn-lt"/>
                          <a:ea typeface="+mn-ea"/>
                          <a:cs typeface="+mn-cs"/>
                        </a:rPr>
                        <a:t>VRRP is an IEEE standard (RFC 2338 in 1998; then RFC 3768 in 2005) for router redundancy.</a:t>
                      </a:r>
                      <a:endParaRPr lang="en-US" sz="1400" dirty="0"/>
                    </a:p>
                  </a:txBody>
                  <a:tcPr/>
                </a:tc>
                <a:extLst>
                  <a:ext uri="{0D108BD9-81ED-4DB2-BD59-A6C34878D82A}">
                    <a16:rowId xmlns:a16="http://schemas.microsoft.com/office/drawing/2014/main" val="10001"/>
                  </a:ext>
                </a:extLst>
              </a:tr>
              <a:tr h="396451">
                <a:tc>
                  <a:txBody>
                    <a:bodyPr/>
                    <a:lstStyle/>
                    <a:p>
                      <a:r>
                        <a:rPr lang="en-US" sz="1400" kern="1200" baseline="0" dirty="0">
                          <a:solidFill>
                            <a:schemeClr val="dk1"/>
                          </a:solidFill>
                          <a:latin typeface="+mn-lt"/>
                          <a:ea typeface="+mn-ea"/>
                          <a:cs typeface="+mn-cs"/>
                        </a:rPr>
                        <a:t>16 groups max.</a:t>
                      </a:r>
                      <a:endParaRPr lang="en-US" sz="1400" b="1" dirty="0">
                        <a:latin typeface="Courier New" pitchFamily="49" charset="0"/>
                        <a:cs typeface="Courier New" pitchFamily="49" charset="0"/>
                      </a:endParaRPr>
                    </a:p>
                  </a:txBody>
                  <a:tcPr/>
                </a:tc>
                <a:tc>
                  <a:txBody>
                    <a:bodyPr/>
                    <a:lstStyle/>
                    <a:p>
                      <a:r>
                        <a:rPr lang="en-US" sz="1400" kern="1200" baseline="0" dirty="0">
                          <a:solidFill>
                            <a:schemeClr val="dk1"/>
                          </a:solidFill>
                          <a:latin typeface="+mn-lt"/>
                          <a:ea typeface="+mn-ea"/>
                          <a:cs typeface="+mn-cs"/>
                        </a:rPr>
                        <a:t>255 groups max.</a:t>
                      </a:r>
                      <a:endParaRPr lang="en-US" sz="1400" dirty="0"/>
                    </a:p>
                  </a:txBody>
                  <a:tcPr/>
                </a:tc>
                <a:extLst>
                  <a:ext uri="{0D108BD9-81ED-4DB2-BD59-A6C34878D82A}">
                    <a16:rowId xmlns:a16="http://schemas.microsoft.com/office/drawing/2014/main" val="10002"/>
                  </a:ext>
                </a:extLst>
              </a:tr>
              <a:tr h="396451">
                <a:tc>
                  <a:txBody>
                    <a:bodyPr/>
                    <a:lstStyle/>
                    <a:p>
                      <a:r>
                        <a:rPr lang="en-US" sz="1400" kern="1200" baseline="0" dirty="0">
                          <a:solidFill>
                            <a:schemeClr val="dk1"/>
                          </a:solidFill>
                          <a:latin typeface="+mn-lt"/>
                          <a:ea typeface="+mn-ea"/>
                          <a:cs typeface="+mn-cs"/>
                        </a:rPr>
                        <a:t>1 active, 1 standby, several candidates.</a:t>
                      </a:r>
                      <a:endParaRPr lang="en-US" sz="1400" b="1" dirty="0">
                        <a:latin typeface="Courier New" pitchFamily="49" charset="0"/>
                        <a:cs typeface="Courier New" pitchFamily="49" charset="0"/>
                      </a:endParaRPr>
                    </a:p>
                  </a:txBody>
                  <a:tcPr/>
                </a:tc>
                <a:tc>
                  <a:txBody>
                    <a:bodyPr/>
                    <a:lstStyle/>
                    <a:p>
                      <a:r>
                        <a:rPr lang="en-US" sz="1400" kern="1200" baseline="0" dirty="0">
                          <a:solidFill>
                            <a:schemeClr val="dk1"/>
                          </a:solidFill>
                          <a:latin typeface="+mn-lt"/>
                          <a:ea typeface="+mn-ea"/>
                          <a:cs typeface="+mn-cs"/>
                        </a:rPr>
                        <a:t>1 active, several backups.</a:t>
                      </a:r>
                      <a:endParaRPr lang="en-US" sz="1400" dirty="0"/>
                    </a:p>
                  </a:txBody>
                  <a:tcPr/>
                </a:tc>
                <a:extLst>
                  <a:ext uri="{0D108BD9-81ED-4DB2-BD59-A6C34878D82A}">
                    <a16:rowId xmlns:a16="http://schemas.microsoft.com/office/drawing/2014/main" val="10003"/>
                  </a:ext>
                </a:extLst>
              </a:tr>
              <a:tr h="553945">
                <a:tc>
                  <a:txBody>
                    <a:bodyPr/>
                    <a:lstStyle/>
                    <a:p>
                      <a:r>
                        <a:rPr lang="en-US" sz="1400" kern="1200" baseline="0" dirty="0">
                          <a:solidFill>
                            <a:schemeClr val="dk1"/>
                          </a:solidFill>
                          <a:latin typeface="+mn-lt"/>
                          <a:ea typeface="+mn-ea"/>
                          <a:cs typeface="+mn-cs"/>
                        </a:rPr>
                        <a:t>Virtual IP is different from Active and</a:t>
                      </a:r>
                    </a:p>
                    <a:p>
                      <a:r>
                        <a:rPr lang="en-US" sz="1400" kern="1200" baseline="0" dirty="0">
                          <a:solidFill>
                            <a:schemeClr val="dk1"/>
                          </a:solidFill>
                          <a:latin typeface="+mn-lt"/>
                          <a:ea typeface="+mn-ea"/>
                          <a:cs typeface="+mn-cs"/>
                        </a:rPr>
                        <a:t>Standby real IP addresses.</a:t>
                      </a:r>
                      <a:endParaRPr lang="en-US" sz="1400" b="1" dirty="0">
                        <a:latin typeface="Courier New" pitchFamily="49" charset="0"/>
                        <a:cs typeface="Courier New" pitchFamily="49" charset="0"/>
                      </a:endParaRPr>
                    </a:p>
                  </a:txBody>
                  <a:tcPr/>
                </a:tc>
                <a:tc>
                  <a:txBody>
                    <a:bodyPr/>
                    <a:lstStyle/>
                    <a:p>
                      <a:r>
                        <a:rPr lang="en-US" sz="1400" kern="1200" baseline="0" dirty="0">
                          <a:solidFill>
                            <a:schemeClr val="dk1"/>
                          </a:solidFill>
                          <a:latin typeface="+mn-lt"/>
                          <a:ea typeface="+mn-ea"/>
                          <a:cs typeface="+mn-cs"/>
                        </a:rPr>
                        <a:t>Virtual IP can be the same as one of the</a:t>
                      </a:r>
                    </a:p>
                    <a:p>
                      <a:r>
                        <a:rPr lang="en-US" sz="1400" kern="1200" baseline="0" dirty="0">
                          <a:solidFill>
                            <a:schemeClr val="dk1"/>
                          </a:solidFill>
                          <a:latin typeface="+mn-lt"/>
                          <a:ea typeface="+mn-ea"/>
                          <a:cs typeface="+mn-cs"/>
                        </a:rPr>
                        <a:t>group members real IP address.</a:t>
                      </a:r>
                      <a:endParaRPr lang="en-US" sz="1400" dirty="0"/>
                    </a:p>
                  </a:txBody>
                  <a:tcPr/>
                </a:tc>
                <a:extLst>
                  <a:ext uri="{0D108BD9-81ED-4DB2-BD59-A6C34878D82A}">
                    <a16:rowId xmlns:a16="http://schemas.microsoft.com/office/drawing/2014/main" val="10004"/>
                  </a:ext>
                </a:extLst>
              </a:tr>
              <a:tr h="396451">
                <a:tc>
                  <a:txBody>
                    <a:bodyPr/>
                    <a:lstStyle/>
                    <a:p>
                      <a:r>
                        <a:rPr lang="en-US" sz="1400" kern="1200" baseline="0" dirty="0">
                          <a:solidFill>
                            <a:schemeClr val="dk1"/>
                          </a:solidFill>
                          <a:latin typeface="+mn-lt"/>
                          <a:ea typeface="+mn-ea"/>
                          <a:cs typeface="+mn-cs"/>
                        </a:rPr>
                        <a:t>Uses 224.0.0.2 for hello packets.</a:t>
                      </a:r>
                      <a:endParaRPr lang="en-US" sz="1400" b="1" dirty="0">
                        <a:latin typeface="Courier New" pitchFamily="49" charset="0"/>
                        <a:cs typeface="Courier New" pitchFamily="49" charset="0"/>
                      </a:endParaRPr>
                    </a:p>
                  </a:txBody>
                  <a:tcPr/>
                </a:tc>
                <a:tc>
                  <a:txBody>
                    <a:bodyPr/>
                    <a:lstStyle/>
                    <a:p>
                      <a:r>
                        <a:rPr lang="en-US" sz="1400" kern="1200" baseline="0" dirty="0">
                          <a:solidFill>
                            <a:schemeClr val="dk1"/>
                          </a:solidFill>
                          <a:latin typeface="+mn-lt"/>
                          <a:ea typeface="+mn-ea"/>
                          <a:cs typeface="+mn-cs"/>
                        </a:rPr>
                        <a:t>Uses 224.0.0.18 for hello packets.</a:t>
                      </a:r>
                      <a:endParaRPr lang="en-US" sz="1400" dirty="0"/>
                    </a:p>
                  </a:txBody>
                  <a:tcPr/>
                </a:tc>
                <a:extLst>
                  <a:ext uri="{0D108BD9-81ED-4DB2-BD59-A6C34878D82A}">
                    <a16:rowId xmlns:a16="http://schemas.microsoft.com/office/drawing/2014/main" val="10005"/>
                  </a:ext>
                </a:extLst>
              </a:tr>
              <a:tr h="553945">
                <a:tc>
                  <a:txBody>
                    <a:bodyPr/>
                    <a:lstStyle/>
                    <a:p>
                      <a:r>
                        <a:rPr lang="en-US" sz="1400" kern="1200" baseline="0" dirty="0">
                          <a:solidFill>
                            <a:schemeClr val="dk1"/>
                          </a:solidFill>
                          <a:latin typeface="+mn-lt"/>
                          <a:ea typeface="+mn-ea"/>
                          <a:cs typeface="+mn-cs"/>
                        </a:rPr>
                        <a:t>Default timers: hello 3 s, holdtime 10 s.</a:t>
                      </a:r>
                      <a:endParaRPr lang="en-US" sz="1400" b="1" dirty="0">
                        <a:latin typeface="Courier New" pitchFamily="49" charset="0"/>
                        <a:cs typeface="Courier New" pitchFamily="49" charset="0"/>
                      </a:endParaRPr>
                    </a:p>
                  </a:txBody>
                  <a:tcPr/>
                </a:tc>
                <a:tc>
                  <a:txBody>
                    <a:bodyPr/>
                    <a:lstStyle/>
                    <a:p>
                      <a:r>
                        <a:rPr lang="en-US" sz="1400" kern="1200" baseline="0" dirty="0">
                          <a:solidFill>
                            <a:schemeClr val="dk1"/>
                          </a:solidFill>
                          <a:latin typeface="+mn-lt"/>
                          <a:ea typeface="+mn-ea"/>
                          <a:cs typeface="+mn-cs"/>
                        </a:rPr>
                        <a:t>The default timers are shorter in VRRP than HSRP. This often gave VRRP the reputation of being faster than HSRP.</a:t>
                      </a:r>
                      <a:endParaRPr lang="en-US" sz="1400" dirty="0"/>
                    </a:p>
                  </a:txBody>
                  <a:tcPr/>
                </a:tc>
                <a:extLst>
                  <a:ext uri="{0D108BD9-81ED-4DB2-BD59-A6C34878D82A}">
                    <a16:rowId xmlns:a16="http://schemas.microsoft.com/office/drawing/2014/main" val="10006"/>
                  </a:ext>
                </a:extLst>
              </a:tr>
              <a:tr h="396451">
                <a:tc>
                  <a:txBody>
                    <a:bodyPr/>
                    <a:lstStyle/>
                    <a:p>
                      <a:r>
                        <a:rPr lang="en-US" sz="1400" kern="1200" baseline="0" dirty="0">
                          <a:solidFill>
                            <a:schemeClr val="dk1"/>
                          </a:solidFill>
                          <a:latin typeface="+mn-lt"/>
                          <a:ea typeface="+mn-ea"/>
                          <a:cs typeface="+mn-cs"/>
                        </a:rPr>
                        <a:t>Can track interfaces or objects.</a:t>
                      </a:r>
                      <a:endParaRPr lang="en-US" sz="1400" b="1" dirty="0">
                        <a:latin typeface="Courier New" pitchFamily="49" charset="0"/>
                        <a:cs typeface="Courier New" pitchFamily="49" charset="0"/>
                      </a:endParaRPr>
                    </a:p>
                  </a:txBody>
                  <a:tcPr/>
                </a:tc>
                <a:tc>
                  <a:txBody>
                    <a:bodyPr/>
                    <a:lstStyle/>
                    <a:p>
                      <a:r>
                        <a:rPr lang="en-US" sz="1400" kern="1200" baseline="0" dirty="0">
                          <a:solidFill>
                            <a:schemeClr val="dk1"/>
                          </a:solidFill>
                          <a:latin typeface="+mn-lt"/>
                          <a:ea typeface="+mn-ea"/>
                          <a:cs typeface="+mn-cs"/>
                        </a:rPr>
                        <a:t>Can track only objects.</a:t>
                      </a:r>
                      <a:endParaRPr lang="en-US" sz="1400" dirty="0"/>
                    </a:p>
                  </a:txBody>
                  <a:tcPr/>
                </a:tc>
                <a:extLst>
                  <a:ext uri="{0D108BD9-81ED-4DB2-BD59-A6C34878D82A}">
                    <a16:rowId xmlns:a16="http://schemas.microsoft.com/office/drawing/2014/main" val="10007"/>
                  </a:ext>
                </a:extLst>
              </a:tr>
              <a:tr h="1466324">
                <a:tc>
                  <a:txBody>
                    <a:bodyPr/>
                    <a:lstStyle/>
                    <a:p>
                      <a:r>
                        <a:rPr lang="en-US" sz="1400" kern="1200" baseline="0" dirty="0">
                          <a:solidFill>
                            <a:schemeClr val="dk1"/>
                          </a:solidFill>
                          <a:latin typeface="+mn-lt"/>
                          <a:ea typeface="+mn-ea"/>
                          <a:cs typeface="+mn-cs"/>
                        </a:rPr>
                        <a:t>Uses authentication within each group by default. When authentication is not configured, a default authentication, using “cisco” as the password.</a:t>
                      </a:r>
                      <a:endParaRPr lang="en-US" sz="1400" b="1" dirty="0">
                        <a:latin typeface="Courier New" pitchFamily="49" charset="0"/>
                        <a:cs typeface="Courier New" pitchFamily="49" charset="0"/>
                      </a:endParaRPr>
                    </a:p>
                  </a:txBody>
                  <a:tcPr/>
                </a:tc>
                <a:tc>
                  <a:txBody>
                    <a:bodyPr/>
                    <a:lstStyle/>
                    <a:p>
                      <a:r>
                        <a:rPr lang="en-US" sz="1400" kern="1200" baseline="0" dirty="0">
                          <a:solidFill>
                            <a:schemeClr val="dk1"/>
                          </a:solidFill>
                          <a:latin typeface="+mn-lt"/>
                          <a:ea typeface="+mn-ea"/>
                          <a:cs typeface="+mn-cs"/>
                        </a:rPr>
                        <a:t>Supports plaintext and HMAC/MD5 authentication methods (RFC 2338). The new VRRP RFC (RFC 3768) removes support for these methods. The consequence is that VRRP does not support authentication anymore. Nevertheless, current Cisco IOS still supports the RFC 2338 authentications mechanisms.</a:t>
                      </a:r>
                      <a:endParaRPr lang="en-US" sz="1400" dirty="0"/>
                    </a:p>
                  </a:txBody>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VRRP Scenario</a:t>
            </a:r>
            <a:endParaRPr lang="en-US" dirty="0"/>
          </a:p>
        </p:txBody>
      </p:sp>
      <p:sp>
        <p:nvSpPr>
          <p:cNvPr id="8" name="Content Placeholder 7"/>
          <p:cNvSpPr>
            <a:spLocks noGrp="1"/>
          </p:cNvSpPr>
          <p:nvPr>
            <p:ph idx="11"/>
          </p:nvPr>
        </p:nvSpPr>
        <p:spPr>
          <a:xfrm>
            <a:off x="279400" y="4173793"/>
            <a:ext cx="8520354" cy="2250311"/>
          </a:xfrm>
        </p:spPr>
        <p:txBody>
          <a:bodyPr>
            <a:noAutofit/>
          </a:bodyPr>
          <a:lstStyle/>
          <a:p>
            <a:r>
              <a:rPr lang="en-US" sz="1800" dirty="0"/>
              <a:t>Routers A, B, and C are members of a VRRP group. The IP address of the virtual router is the same as that of the LAN interface of Router A (10.0.0.1). Router A is responsible for forwarding packets sent to this IP address.</a:t>
            </a:r>
          </a:p>
          <a:p>
            <a:pPr>
              <a:lnSpc>
                <a:spcPct val="110000"/>
              </a:lnSpc>
            </a:pPr>
            <a:r>
              <a:rPr lang="en-US" sz="1800" dirty="0"/>
              <a:t>The clients have a gateway address of 10.0.0.1. Routers B and C are backup routers. If the master router fails, the backup router with the highest priority becomes the master router. When Router A recovers, it resumes the role of master router.</a:t>
            </a:r>
          </a:p>
        </p:txBody>
      </p:sp>
      <p:pic>
        <p:nvPicPr>
          <p:cNvPr id="10" name="Picture 2"/>
          <p:cNvPicPr>
            <a:picLocks noGrp="1" noChangeAspect="1" noChangeArrowheads="1"/>
          </p:cNvPicPr>
          <p:nvPr>
            <p:ph sz="quarter" idx="12"/>
          </p:nvPr>
        </p:nvPicPr>
        <p:blipFill>
          <a:blip r:embed="rId3" cstate="print"/>
          <a:stretch>
            <a:fillRect/>
          </a:stretch>
        </p:blipFill>
        <p:spPr bwMode="auto">
          <a:xfrm>
            <a:off x="1762071" y="1106043"/>
            <a:ext cx="5555012" cy="2732088"/>
          </a:xfrm>
          <a:prstGeom prst="rect">
            <a:avLst/>
          </a:prstGeom>
          <a:noFill/>
          <a:ln w="9525">
            <a:noFill/>
            <a:miter lim="800000"/>
            <a:headEnd/>
            <a:tailEnd/>
          </a:ln>
        </p:spPr>
      </p:pic>
      <p:sp>
        <p:nvSpPr>
          <p:cNvPr id="3" name="TextBox 2"/>
          <p:cNvSpPr txBox="1"/>
          <p:nvPr/>
        </p:nvSpPr>
        <p:spPr>
          <a:xfrm>
            <a:off x="3711336" y="1441705"/>
            <a:ext cx="665455" cy="216982"/>
          </a:xfrm>
          <a:prstGeom prst="rect">
            <a:avLst/>
          </a:prstGeom>
          <a:solidFill>
            <a:srgbClr val="FFFF00"/>
          </a:solidFill>
        </p:spPr>
        <p:txBody>
          <a:bodyPr wrap="square" rtlCol="0">
            <a:spAutoFit/>
          </a:bodyPr>
          <a:lstStyle/>
          <a:p>
            <a:r>
              <a:rPr lang="en-AU" sz="900" b="1" dirty="0" smtClean="0">
                <a:solidFill>
                  <a:schemeClr val="tx2"/>
                </a:solidFill>
                <a:latin typeface="+mn-lt"/>
              </a:rPr>
              <a:t>Backup</a:t>
            </a:r>
            <a:endParaRPr lang="en-AU" sz="900" b="1" dirty="0">
              <a:solidFill>
                <a:schemeClr val="tx2"/>
              </a:solidFill>
              <a:latin typeface="+mn-lt"/>
            </a:endParaRPr>
          </a:p>
        </p:txBody>
      </p:sp>
      <p:sp>
        <p:nvSpPr>
          <p:cNvPr id="6" name="TextBox 5"/>
          <p:cNvSpPr txBox="1"/>
          <p:nvPr/>
        </p:nvSpPr>
        <p:spPr>
          <a:xfrm>
            <a:off x="5014441" y="1441705"/>
            <a:ext cx="665455" cy="216982"/>
          </a:xfrm>
          <a:prstGeom prst="rect">
            <a:avLst/>
          </a:prstGeom>
          <a:solidFill>
            <a:srgbClr val="FFFF00"/>
          </a:solidFill>
        </p:spPr>
        <p:txBody>
          <a:bodyPr wrap="square" rtlCol="0">
            <a:spAutoFit/>
          </a:bodyPr>
          <a:lstStyle/>
          <a:p>
            <a:r>
              <a:rPr lang="en-AU" sz="900" b="1" dirty="0" smtClean="0">
                <a:solidFill>
                  <a:schemeClr val="tx2"/>
                </a:solidFill>
                <a:latin typeface="+mn-lt"/>
              </a:rPr>
              <a:t>Backup</a:t>
            </a:r>
            <a:endParaRPr lang="en-AU" sz="900" b="1" dirty="0">
              <a:solidFill>
                <a:schemeClr val="tx2"/>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VRRP Scenario – Load Balancing</a:t>
            </a:r>
          </a:p>
        </p:txBody>
      </p:sp>
      <p:sp>
        <p:nvSpPr>
          <p:cNvPr id="8" name="Content Placeholder 7"/>
          <p:cNvSpPr>
            <a:spLocks noGrp="1"/>
          </p:cNvSpPr>
          <p:nvPr>
            <p:ph idx="11"/>
          </p:nvPr>
        </p:nvSpPr>
        <p:spPr>
          <a:xfrm>
            <a:off x="170759" y="4250934"/>
            <a:ext cx="8520354" cy="2526255"/>
          </a:xfrm>
        </p:spPr>
        <p:txBody>
          <a:bodyPr>
            <a:noAutofit/>
          </a:bodyPr>
          <a:lstStyle/>
          <a:p>
            <a:r>
              <a:rPr lang="en-US" sz="1600" dirty="0"/>
              <a:t>Here is a LAN topology in which VRRP is configured so that Routers A and B share the load of being the default gateway for Clients 1 through 4. Routers A and B act as backup virtual routers to one another should either one fail.</a:t>
            </a:r>
          </a:p>
          <a:p>
            <a:r>
              <a:rPr lang="en-US" sz="1600" dirty="0"/>
              <a:t>Two virtual router groups are configured. For virtual Router 1, Router A is the owner of IP address 10.0.0.1 and is therefore the master virtual router for clients configured with that default gateway address. Router B is the backup virtual router to Router A.</a:t>
            </a:r>
          </a:p>
          <a:p>
            <a:r>
              <a:rPr lang="en-US" sz="1600" dirty="0"/>
              <a:t>For virtual Router 2, Router B is the owner of IP address 10.0.0.2 and is the master virtual router for clients configured with the default gateway IP address 10.0.0.2. Router A is the backup virtual router to Router B.</a:t>
            </a:r>
          </a:p>
        </p:txBody>
      </p:sp>
      <p:pic>
        <p:nvPicPr>
          <p:cNvPr id="6" name="Picture 2"/>
          <p:cNvPicPr>
            <a:picLocks noGrp="1" noChangeAspect="1" noChangeArrowheads="1"/>
          </p:cNvPicPr>
          <p:nvPr>
            <p:ph sz="quarter" idx="12"/>
          </p:nvPr>
        </p:nvPicPr>
        <p:blipFill>
          <a:blip r:embed="rId3" cstate="print"/>
          <a:stretch>
            <a:fillRect/>
          </a:stretch>
        </p:blipFill>
        <p:spPr bwMode="auto">
          <a:xfrm>
            <a:off x="2205620" y="1076325"/>
            <a:ext cx="4678784" cy="27320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Rectangle 2"/>
          <p:cNvSpPr>
            <a:spLocks noGrp="1" noChangeArrowheads="1"/>
          </p:cNvSpPr>
          <p:nvPr>
            <p:ph type="title"/>
          </p:nvPr>
        </p:nvSpPr>
        <p:spPr/>
        <p:txBody>
          <a:bodyPr>
            <a:normAutofit/>
          </a:bodyPr>
          <a:lstStyle/>
          <a:p>
            <a:r>
              <a:rPr lang="en-US" dirty="0"/>
              <a:t>VRRP Scenario – Transition Process</a:t>
            </a:r>
          </a:p>
        </p:txBody>
      </p:sp>
      <p:graphicFrame>
        <p:nvGraphicFramePr>
          <p:cNvPr id="8" name="Table Placeholder 7"/>
          <p:cNvGraphicFramePr>
            <a:graphicFrameLocks noGrp="1"/>
          </p:cNvGraphicFramePr>
          <p:nvPr>
            <p:ph type="tbl" idx="1"/>
          </p:nvPr>
        </p:nvGraphicFramePr>
        <p:xfrm>
          <a:off x="279400" y="1204913"/>
          <a:ext cx="8316913" cy="5267534"/>
        </p:xfrm>
        <a:graphic>
          <a:graphicData uri="http://schemas.openxmlformats.org/drawingml/2006/table">
            <a:tbl>
              <a:tblPr firstRow="1" bandRow="1">
                <a:tableStyleId>{5C22544A-7EE6-4342-B048-85BDC9FD1C3A}</a:tableStyleId>
              </a:tblPr>
              <a:tblGrid>
                <a:gridCol w="791289">
                  <a:extLst>
                    <a:ext uri="{9D8B030D-6E8A-4147-A177-3AD203B41FA5}">
                      <a16:colId xmlns:a16="http://schemas.microsoft.com/office/drawing/2014/main" val="20000"/>
                    </a:ext>
                  </a:extLst>
                </a:gridCol>
                <a:gridCol w="4753320">
                  <a:extLst>
                    <a:ext uri="{9D8B030D-6E8A-4147-A177-3AD203B41FA5}">
                      <a16:colId xmlns:a16="http://schemas.microsoft.com/office/drawing/2014/main" val="20001"/>
                    </a:ext>
                  </a:extLst>
                </a:gridCol>
                <a:gridCol w="2772304">
                  <a:extLst>
                    <a:ext uri="{9D8B030D-6E8A-4147-A177-3AD203B41FA5}">
                      <a16:colId xmlns:a16="http://schemas.microsoft.com/office/drawing/2014/main" val="20002"/>
                    </a:ext>
                  </a:extLst>
                </a:gridCol>
              </a:tblGrid>
              <a:tr h="332511">
                <a:tc>
                  <a:txBody>
                    <a:bodyPr/>
                    <a:lstStyle/>
                    <a:p>
                      <a:r>
                        <a:rPr lang="en-US" sz="1600" dirty="0">
                          <a:latin typeface="+mn-lt"/>
                        </a:rPr>
                        <a:t>Step</a:t>
                      </a:r>
                    </a:p>
                  </a:txBody>
                  <a:tcPr marL="89110" marR="89110"/>
                </a:tc>
                <a:tc>
                  <a:txBody>
                    <a:bodyPr/>
                    <a:lstStyle/>
                    <a:p>
                      <a:r>
                        <a:rPr lang="en-US" sz="1600" dirty="0">
                          <a:latin typeface="+mn-lt"/>
                        </a:rPr>
                        <a:t>Description</a:t>
                      </a:r>
                    </a:p>
                  </a:txBody>
                  <a:tcPr marL="89110" marR="89110"/>
                </a:tc>
                <a:tc>
                  <a:txBody>
                    <a:bodyPr/>
                    <a:lstStyle/>
                    <a:p>
                      <a:r>
                        <a:rPr lang="en-US" sz="1600" dirty="0">
                          <a:latin typeface="+mn-lt"/>
                        </a:rPr>
                        <a:t>Notes</a:t>
                      </a:r>
                    </a:p>
                  </a:txBody>
                  <a:tcPr marL="89110" marR="89110"/>
                </a:tc>
                <a:extLst>
                  <a:ext uri="{0D108BD9-81ED-4DB2-BD59-A6C34878D82A}">
                    <a16:rowId xmlns:a16="http://schemas.microsoft.com/office/drawing/2014/main" val="10000"/>
                  </a:ext>
                </a:extLst>
              </a:tr>
              <a:tr h="526477">
                <a:tc>
                  <a:txBody>
                    <a:bodyPr/>
                    <a:lstStyle/>
                    <a:p>
                      <a:r>
                        <a:rPr lang="en-US" sz="1400" b="0" dirty="0">
                          <a:latin typeface="+mn-lt"/>
                          <a:cs typeface="Courier New" pitchFamily="49" charset="0"/>
                        </a:rPr>
                        <a:t>1.</a:t>
                      </a:r>
                    </a:p>
                  </a:txBody>
                  <a:tcPr marL="89110" marR="89110"/>
                </a:tc>
                <a:tc>
                  <a:txBody>
                    <a:bodyPr/>
                    <a:lstStyle/>
                    <a:p>
                      <a:r>
                        <a:rPr lang="en-US" sz="1400" kern="1200" baseline="0" dirty="0">
                          <a:solidFill>
                            <a:schemeClr val="dk1"/>
                          </a:solidFill>
                          <a:latin typeface="+mn-lt"/>
                          <a:ea typeface="+mn-ea"/>
                          <a:cs typeface="+mn-cs"/>
                        </a:rPr>
                        <a:t>Router A is currently the master, so it sends advertisements by default every 1 second.</a:t>
                      </a:r>
                      <a:endParaRPr lang="en-US" sz="1100" b="1" dirty="0">
                        <a:latin typeface="+mn-lt"/>
                        <a:cs typeface="Courier New" pitchFamily="49" charset="0"/>
                      </a:endParaRPr>
                    </a:p>
                  </a:txBody>
                  <a:tcPr marL="89110" marR="89110"/>
                </a:tc>
                <a:tc>
                  <a:txBody>
                    <a:bodyPr/>
                    <a:lstStyle/>
                    <a:p>
                      <a:r>
                        <a:rPr lang="en-US" sz="1400" kern="1200" baseline="0" dirty="0">
                          <a:solidFill>
                            <a:schemeClr val="dk1"/>
                          </a:solidFill>
                          <a:latin typeface="+mn-lt"/>
                          <a:ea typeface="+mn-ea"/>
                          <a:cs typeface="+mn-cs"/>
                        </a:rPr>
                        <a:t>Router A is the only device sending advertisements.</a:t>
                      </a:r>
                      <a:endParaRPr lang="en-US" sz="1400" dirty="0">
                        <a:latin typeface="+mn-lt"/>
                      </a:endParaRPr>
                    </a:p>
                  </a:txBody>
                  <a:tcPr marL="89110" marR="89110"/>
                </a:tc>
                <a:extLst>
                  <a:ext uri="{0D108BD9-81ED-4DB2-BD59-A6C34878D82A}">
                    <a16:rowId xmlns:a16="http://schemas.microsoft.com/office/drawing/2014/main" val="10001"/>
                  </a:ext>
                </a:extLst>
              </a:tr>
              <a:tr h="304802">
                <a:tc>
                  <a:txBody>
                    <a:bodyPr/>
                    <a:lstStyle/>
                    <a:p>
                      <a:r>
                        <a:rPr lang="en-US" sz="1400" b="0" dirty="0">
                          <a:latin typeface="+mn-lt"/>
                          <a:cs typeface="Courier New" pitchFamily="49" charset="0"/>
                        </a:rPr>
                        <a:t>2.</a:t>
                      </a:r>
                    </a:p>
                  </a:txBody>
                  <a:tcPr marL="89110" marR="89110"/>
                </a:tc>
                <a:tc>
                  <a:txBody>
                    <a:bodyPr/>
                    <a:lstStyle/>
                    <a:p>
                      <a:r>
                        <a:rPr lang="en-US" sz="1400" kern="1200" baseline="0" dirty="0">
                          <a:solidFill>
                            <a:schemeClr val="dk1"/>
                          </a:solidFill>
                          <a:latin typeface="+mn-lt"/>
                          <a:ea typeface="+mn-ea"/>
                          <a:cs typeface="+mn-cs"/>
                        </a:rPr>
                        <a:t>Router A fails.</a:t>
                      </a:r>
                      <a:endParaRPr lang="en-US" sz="1100" b="1" dirty="0">
                        <a:latin typeface="+mn-lt"/>
                        <a:cs typeface="Courier New" pitchFamily="49" charset="0"/>
                      </a:endParaRPr>
                    </a:p>
                  </a:txBody>
                  <a:tcPr marL="89110" marR="89110"/>
                </a:tc>
                <a:tc>
                  <a:txBody>
                    <a:bodyPr/>
                    <a:lstStyle/>
                    <a:p>
                      <a:r>
                        <a:rPr lang="en-US" sz="1400" kern="1200" baseline="0" dirty="0">
                          <a:solidFill>
                            <a:schemeClr val="dk1"/>
                          </a:solidFill>
                          <a:latin typeface="+mn-lt"/>
                          <a:ea typeface="+mn-ea"/>
                          <a:cs typeface="+mn-cs"/>
                        </a:rPr>
                        <a:t>Advertisements stop.</a:t>
                      </a:r>
                      <a:endParaRPr lang="en-US" sz="1400" dirty="0">
                        <a:latin typeface="+mn-lt"/>
                      </a:endParaRPr>
                    </a:p>
                  </a:txBody>
                  <a:tcPr marL="89110" marR="89110"/>
                </a:tc>
                <a:extLst>
                  <a:ext uri="{0D108BD9-81ED-4DB2-BD59-A6C34878D82A}">
                    <a16:rowId xmlns:a16="http://schemas.microsoft.com/office/drawing/2014/main" val="10002"/>
                  </a:ext>
                </a:extLst>
              </a:tr>
              <a:tr h="969825">
                <a:tc>
                  <a:txBody>
                    <a:bodyPr/>
                    <a:lstStyle/>
                    <a:p>
                      <a:r>
                        <a:rPr lang="en-US" sz="1400" b="0" dirty="0">
                          <a:latin typeface="+mn-lt"/>
                          <a:cs typeface="Courier New" pitchFamily="49" charset="0"/>
                        </a:rPr>
                        <a:t>3.</a:t>
                      </a:r>
                    </a:p>
                  </a:txBody>
                  <a:tcPr marL="89110" marR="89110"/>
                </a:tc>
                <a:tc>
                  <a:txBody>
                    <a:bodyPr/>
                    <a:lstStyle/>
                    <a:p>
                      <a:r>
                        <a:rPr lang="en-US" sz="1400" kern="1200" baseline="0" dirty="0">
                          <a:solidFill>
                            <a:schemeClr val="dk1"/>
                          </a:solidFill>
                          <a:latin typeface="+mn-lt"/>
                          <a:ea typeface="+mn-ea"/>
                          <a:cs typeface="+mn-cs"/>
                        </a:rPr>
                        <a:t>Router B and Router C stop receiving advertisements and wait for their respective master down interval to expire before transitioning to the master state.</a:t>
                      </a:r>
                      <a:endParaRPr lang="en-US" sz="1100" b="1" dirty="0">
                        <a:latin typeface="+mn-lt"/>
                        <a:cs typeface="Courier New" pitchFamily="49" charset="0"/>
                      </a:endParaRPr>
                    </a:p>
                  </a:txBody>
                  <a:tcPr marL="89110" marR="89110"/>
                </a:tc>
                <a:tc>
                  <a:txBody>
                    <a:bodyPr/>
                    <a:lstStyle/>
                    <a:p>
                      <a:r>
                        <a:rPr lang="en-US" sz="1400" kern="1200" baseline="0" dirty="0">
                          <a:solidFill>
                            <a:schemeClr val="dk1"/>
                          </a:solidFill>
                          <a:latin typeface="+mn-lt"/>
                          <a:ea typeface="+mn-ea"/>
                          <a:cs typeface="+mn-cs"/>
                        </a:rPr>
                        <a:t>By default, the master down interval is 3 seconds plus the skew time.</a:t>
                      </a:r>
                      <a:endParaRPr lang="en-US" sz="1400" dirty="0">
                        <a:latin typeface="+mn-lt"/>
                      </a:endParaRPr>
                    </a:p>
                  </a:txBody>
                  <a:tcPr marL="89110" marR="89110"/>
                </a:tc>
                <a:extLst>
                  <a:ext uri="{0D108BD9-81ED-4DB2-BD59-A6C34878D82A}">
                    <a16:rowId xmlns:a16="http://schemas.microsoft.com/office/drawing/2014/main" val="10003"/>
                  </a:ext>
                </a:extLst>
              </a:tr>
              <a:tr h="1856522">
                <a:tc>
                  <a:txBody>
                    <a:bodyPr/>
                    <a:lstStyle/>
                    <a:p>
                      <a:r>
                        <a:rPr lang="en-US" sz="1400" b="0" dirty="0">
                          <a:latin typeface="+mn-lt"/>
                          <a:cs typeface="Courier New" pitchFamily="49" charset="0"/>
                        </a:rPr>
                        <a:t>4.</a:t>
                      </a:r>
                    </a:p>
                  </a:txBody>
                  <a:tcPr marL="89110" marR="89110"/>
                </a:tc>
                <a:tc>
                  <a:txBody>
                    <a:bodyPr/>
                    <a:lstStyle/>
                    <a:p>
                      <a:r>
                        <a:rPr lang="en-US" sz="1400" kern="1200" baseline="0" dirty="0">
                          <a:solidFill>
                            <a:schemeClr val="dk1"/>
                          </a:solidFill>
                          <a:latin typeface="+mn-lt"/>
                          <a:ea typeface="+mn-ea"/>
                          <a:cs typeface="+mn-cs"/>
                        </a:rPr>
                        <a:t>Because the skew time is inversely proportional</a:t>
                      </a:r>
                    </a:p>
                    <a:p>
                      <a:r>
                        <a:rPr lang="en-US" sz="1400" kern="1200" baseline="0" dirty="0">
                          <a:solidFill>
                            <a:schemeClr val="dk1"/>
                          </a:solidFill>
                          <a:latin typeface="+mn-lt"/>
                          <a:ea typeface="+mn-ea"/>
                          <a:cs typeface="+mn-cs"/>
                        </a:rPr>
                        <a:t>to priority, the master down interval of Router B is less than that of Router C. Router B has a master down interval of approximately 3.2 seconds. Router C has a master down interval of approximately 3.6 seconds.</a:t>
                      </a:r>
                      <a:endParaRPr lang="en-US" sz="1100" b="1" dirty="0">
                        <a:latin typeface="+mn-lt"/>
                        <a:cs typeface="Courier New" pitchFamily="49" charset="0"/>
                      </a:endParaRPr>
                    </a:p>
                  </a:txBody>
                  <a:tcPr marL="89110" marR="89110"/>
                </a:tc>
                <a:tc>
                  <a:txBody>
                    <a:bodyPr/>
                    <a:lstStyle/>
                    <a:p>
                      <a:r>
                        <a:rPr lang="en-US" sz="1400" kern="1200" baseline="0" dirty="0">
                          <a:solidFill>
                            <a:schemeClr val="dk1"/>
                          </a:solidFill>
                          <a:latin typeface="+mn-lt"/>
                          <a:ea typeface="+mn-ea"/>
                          <a:cs typeface="+mn-cs"/>
                        </a:rPr>
                        <a:t>The skew time for Router B equals (256 – 200) / 256, which is approximately</a:t>
                      </a:r>
                    </a:p>
                    <a:p>
                      <a:r>
                        <a:rPr lang="en-US" sz="1400" kern="1200" baseline="0" dirty="0">
                          <a:solidFill>
                            <a:schemeClr val="dk1"/>
                          </a:solidFill>
                          <a:latin typeface="+mn-lt"/>
                          <a:ea typeface="+mn-ea"/>
                          <a:cs typeface="+mn-cs"/>
                        </a:rPr>
                        <a:t>equal to 0.2 seconds.</a:t>
                      </a:r>
                    </a:p>
                    <a:p>
                      <a:r>
                        <a:rPr lang="en-US" sz="1400" kern="1200" baseline="0" dirty="0">
                          <a:solidFill>
                            <a:schemeClr val="dk1"/>
                          </a:solidFill>
                          <a:latin typeface="+mn-lt"/>
                          <a:ea typeface="+mn-ea"/>
                          <a:cs typeface="+mn-cs"/>
                        </a:rPr>
                        <a:t>The skew time for Router C equals (256 – 100) / 256, which is approximately</a:t>
                      </a:r>
                    </a:p>
                    <a:p>
                      <a:r>
                        <a:rPr lang="en-US" sz="1400" kern="1200" baseline="0" dirty="0">
                          <a:solidFill>
                            <a:schemeClr val="dk1"/>
                          </a:solidFill>
                          <a:latin typeface="+mn-lt"/>
                          <a:ea typeface="+mn-ea"/>
                          <a:cs typeface="+mn-cs"/>
                        </a:rPr>
                        <a:t>equal to 0.6 seconds.</a:t>
                      </a:r>
                      <a:endParaRPr lang="en-US" sz="1400" dirty="0">
                        <a:latin typeface="+mn-lt"/>
                      </a:endParaRPr>
                    </a:p>
                  </a:txBody>
                  <a:tcPr marL="89110" marR="89110"/>
                </a:tc>
                <a:extLst>
                  <a:ext uri="{0D108BD9-81ED-4DB2-BD59-A6C34878D82A}">
                    <a16:rowId xmlns:a16="http://schemas.microsoft.com/office/drawing/2014/main" val="10004"/>
                  </a:ext>
                </a:extLst>
              </a:tr>
              <a:tr h="526477">
                <a:tc>
                  <a:txBody>
                    <a:bodyPr/>
                    <a:lstStyle/>
                    <a:p>
                      <a:r>
                        <a:rPr lang="en-US" sz="1400" b="0" dirty="0">
                          <a:latin typeface="+mn-lt"/>
                          <a:cs typeface="Courier New" pitchFamily="49" charset="0"/>
                        </a:rPr>
                        <a:t>5.</a:t>
                      </a:r>
                    </a:p>
                  </a:txBody>
                  <a:tcPr marL="89110" marR="89110"/>
                </a:tc>
                <a:tc>
                  <a:txBody>
                    <a:bodyPr/>
                    <a:lstStyle/>
                    <a:p>
                      <a:r>
                        <a:rPr lang="en-US" sz="1400" kern="1200" baseline="0" dirty="0">
                          <a:solidFill>
                            <a:schemeClr val="dk1"/>
                          </a:solidFill>
                          <a:latin typeface="+mn-lt"/>
                          <a:ea typeface="+mn-ea"/>
                          <a:cs typeface="+mn-cs"/>
                        </a:rPr>
                        <a:t>Router B transitions to the master state after 3.2 seconds and starts sending advertisements.</a:t>
                      </a:r>
                      <a:endParaRPr lang="en-US" sz="1100" b="1" dirty="0">
                        <a:latin typeface="+mn-lt"/>
                        <a:cs typeface="Courier New" pitchFamily="49" charset="0"/>
                      </a:endParaRPr>
                    </a:p>
                  </a:txBody>
                  <a:tcPr marL="89110" marR="89110"/>
                </a:tc>
                <a:tc>
                  <a:txBody>
                    <a:bodyPr/>
                    <a:lstStyle/>
                    <a:p>
                      <a:r>
                        <a:rPr lang="en-US" sz="1400" kern="1200" baseline="0" dirty="0">
                          <a:solidFill>
                            <a:schemeClr val="dk1"/>
                          </a:solidFill>
                          <a:latin typeface="+mn-lt"/>
                          <a:ea typeface="+mn-ea"/>
                          <a:cs typeface="+mn-cs"/>
                        </a:rPr>
                        <a:t>---</a:t>
                      </a:r>
                      <a:endParaRPr lang="en-US" sz="1400" dirty="0">
                        <a:latin typeface="+mn-lt"/>
                      </a:endParaRPr>
                    </a:p>
                  </a:txBody>
                  <a:tcPr marL="89110" marR="89110"/>
                </a:tc>
                <a:extLst>
                  <a:ext uri="{0D108BD9-81ED-4DB2-BD59-A6C34878D82A}">
                    <a16:rowId xmlns:a16="http://schemas.microsoft.com/office/drawing/2014/main" val="10005"/>
                  </a:ext>
                </a:extLst>
              </a:tr>
              <a:tr h="748151">
                <a:tc>
                  <a:txBody>
                    <a:bodyPr/>
                    <a:lstStyle/>
                    <a:p>
                      <a:r>
                        <a:rPr lang="en-US" sz="1400" b="0" dirty="0">
                          <a:latin typeface="+mn-lt"/>
                          <a:cs typeface="Courier New" pitchFamily="49" charset="0"/>
                        </a:rPr>
                        <a:t>6.</a:t>
                      </a:r>
                    </a:p>
                  </a:txBody>
                  <a:tcPr marL="89110" marR="89110"/>
                </a:tc>
                <a:tc>
                  <a:txBody>
                    <a:bodyPr/>
                    <a:lstStyle/>
                    <a:p>
                      <a:r>
                        <a:rPr lang="en-US" sz="1400" kern="1200" baseline="0" dirty="0">
                          <a:solidFill>
                            <a:schemeClr val="dk1"/>
                          </a:solidFill>
                          <a:latin typeface="+mn-lt"/>
                          <a:ea typeface="+mn-ea"/>
                          <a:cs typeface="+mn-cs"/>
                        </a:rPr>
                        <a:t>Router C receives the advertisement from the new master, so it resets its master down interval and remains in the backup state.</a:t>
                      </a:r>
                      <a:endParaRPr lang="en-US" sz="1100" b="1" dirty="0">
                        <a:latin typeface="+mn-lt"/>
                        <a:cs typeface="Courier New" pitchFamily="49" charset="0"/>
                      </a:endParaRPr>
                    </a:p>
                  </a:txBody>
                  <a:tcPr marL="89110" marR="89110"/>
                </a:tc>
                <a:tc>
                  <a:txBody>
                    <a:bodyPr/>
                    <a:lstStyle/>
                    <a:p>
                      <a:r>
                        <a:rPr lang="en-US" sz="1400" kern="1200" baseline="0" dirty="0">
                          <a:solidFill>
                            <a:schemeClr val="dk1"/>
                          </a:solidFill>
                          <a:latin typeface="+mn-lt"/>
                          <a:ea typeface="+mn-ea"/>
                          <a:cs typeface="+mn-cs"/>
                        </a:rPr>
                        <a:t>---</a:t>
                      </a:r>
                      <a:endParaRPr lang="en-US" sz="1400" dirty="0">
                        <a:latin typeface="+mn-lt"/>
                      </a:endParaRPr>
                    </a:p>
                  </a:txBody>
                  <a:tcPr marL="89110" marR="89110"/>
                </a:tc>
                <a:extLst>
                  <a:ext uri="{0D108BD9-81ED-4DB2-BD59-A6C34878D82A}">
                    <a16:rowId xmlns:a16="http://schemas.microsoft.com/office/drawing/2014/main" val="10006"/>
                  </a:ext>
                </a:extLst>
              </a:tr>
            </a:tbl>
          </a:graphicData>
        </a:graphic>
      </p:graphicFrame>
      <p:sp>
        <p:nvSpPr>
          <p:cNvPr id="5" name="Text Placeholder 14"/>
          <p:cNvSpPr txBox="1">
            <a:spLocks/>
          </p:cNvSpPr>
          <p:nvPr/>
        </p:nvSpPr>
        <p:spPr>
          <a:xfrm>
            <a:off x="407624" y="3910994"/>
            <a:ext cx="8240617" cy="2291501"/>
          </a:xfrm>
          <a:prstGeom prst="rect">
            <a:avLst/>
          </a:prstGeom>
        </p:spPr>
        <p:txBody>
          <a:bodyPr>
            <a:noAutofit/>
          </a:bodyPr>
          <a:lstStyle/>
          <a:p>
            <a:pPr algn="l"/>
            <a:endParaRPr kumimoji="0" lang="en-US" sz="1800" b="0" i="0" u="none" strike="noStrike" kern="0" cap="none" spc="0" normalizeH="0" baseline="0" noProof="0" dirty="0">
              <a:ln>
                <a:noFill/>
              </a:ln>
              <a:solidFill>
                <a:schemeClr val="tx1"/>
              </a:solidFill>
              <a:effectLst/>
              <a:uLnTx/>
              <a:uFillTx/>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Introduction to First Hop Redundancy</a:t>
            </a:r>
          </a:p>
        </p:txBody>
      </p:sp>
      <p:pic>
        <p:nvPicPr>
          <p:cNvPr id="8" name="Picture 7"/>
          <p:cNvPicPr>
            <a:picLocks noChangeAspect="1"/>
          </p:cNvPicPr>
          <p:nvPr/>
        </p:nvPicPr>
        <p:blipFill>
          <a:blip r:embed="rId3"/>
          <a:stretch>
            <a:fillRect/>
          </a:stretch>
        </p:blipFill>
        <p:spPr>
          <a:xfrm>
            <a:off x="828058" y="1106043"/>
            <a:ext cx="7709767" cy="5515374"/>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Rectangle 2"/>
          <p:cNvSpPr>
            <a:spLocks noGrp="1" noChangeArrowheads="1"/>
          </p:cNvSpPr>
          <p:nvPr>
            <p:ph type="title"/>
          </p:nvPr>
        </p:nvSpPr>
        <p:spPr/>
        <p:txBody>
          <a:bodyPr/>
          <a:lstStyle/>
          <a:p>
            <a:r>
              <a:rPr lang="en-US" dirty="0"/>
              <a:t>Configuring VRRP</a:t>
            </a:r>
          </a:p>
        </p:txBody>
      </p:sp>
      <p:graphicFrame>
        <p:nvGraphicFramePr>
          <p:cNvPr id="8" name="Table Placeholder 7"/>
          <p:cNvGraphicFramePr>
            <a:graphicFrameLocks noGrp="1"/>
          </p:cNvGraphicFramePr>
          <p:nvPr>
            <p:ph type="tbl" idx="1"/>
          </p:nvPr>
        </p:nvGraphicFramePr>
        <p:xfrm>
          <a:off x="279400" y="1204913"/>
          <a:ext cx="8316912" cy="5064760"/>
        </p:xfrm>
        <a:graphic>
          <a:graphicData uri="http://schemas.openxmlformats.org/drawingml/2006/table">
            <a:tbl>
              <a:tblPr firstRow="1" bandRow="1">
                <a:tableStyleId>{5C22544A-7EE6-4342-B048-85BDC9FD1C3A}</a:tableStyleId>
              </a:tblPr>
              <a:tblGrid>
                <a:gridCol w="1035621">
                  <a:extLst>
                    <a:ext uri="{9D8B030D-6E8A-4147-A177-3AD203B41FA5}">
                      <a16:colId xmlns:a16="http://schemas.microsoft.com/office/drawing/2014/main" val="20000"/>
                    </a:ext>
                  </a:extLst>
                </a:gridCol>
                <a:gridCol w="7281291">
                  <a:extLst>
                    <a:ext uri="{9D8B030D-6E8A-4147-A177-3AD203B41FA5}">
                      <a16:colId xmlns:a16="http://schemas.microsoft.com/office/drawing/2014/main" val="20001"/>
                    </a:ext>
                  </a:extLst>
                </a:gridCol>
              </a:tblGrid>
              <a:tr h="370840">
                <a:tc>
                  <a:txBody>
                    <a:bodyPr/>
                    <a:lstStyle/>
                    <a:p>
                      <a:r>
                        <a:rPr lang="en-US" dirty="0"/>
                        <a:t>Step</a:t>
                      </a:r>
                    </a:p>
                  </a:txBody>
                  <a:tcPr marL="89110" marR="89110"/>
                </a:tc>
                <a:tc>
                  <a:txBody>
                    <a:bodyPr/>
                    <a:lstStyle/>
                    <a:p>
                      <a:r>
                        <a:rPr lang="en-US" dirty="0"/>
                        <a:t>Description</a:t>
                      </a:r>
                    </a:p>
                  </a:txBody>
                  <a:tcPr marL="89110" marR="89110"/>
                </a:tc>
                <a:extLst>
                  <a:ext uri="{0D108BD9-81ED-4DB2-BD59-A6C34878D82A}">
                    <a16:rowId xmlns:a16="http://schemas.microsoft.com/office/drawing/2014/main" val="10000"/>
                  </a:ext>
                </a:extLst>
              </a:tr>
              <a:tr h="370840">
                <a:tc>
                  <a:txBody>
                    <a:bodyPr/>
                    <a:lstStyle/>
                    <a:p>
                      <a:r>
                        <a:rPr lang="en-US" sz="1600" b="0" dirty="0">
                          <a:latin typeface="+mn-lt"/>
                          <a:cs typeface="Courier New" pitchFamily="49" charset="0"/>
                        </a:rPr>
                        <a:t>1.</a:t>
                      </a:r>
                    </a:p>
                  </a:txBody>
                  <a:tcPr marL="89110" marR="89110"/>
                </a:tc>
                <a:tc>
                  <a:txBody>
                    <a:bodyPr/>
                    <a:lstStyle/>
                    <a:p>
                      <a:pPr>
                        <a:spcAft>
                          <a:spcPts val="600"/>
                        </a:spcAft>
                      </a:pPr>
                      <a:r>
                        <a:rPr lang="en-US" sz="1800" kern="1200" baseline="0" dirty="0">
                          <a:solidFill>
                            <a:schemeClr val="dk1"/>
                          </a:solidFill>
                          <a:latin typeface="+mn-lt"/>
                          <a:ea typeface="+mn-ea"/>
                          <a:cs typeface="+mn-cs"/>
                        </a:rPr>
                        <a:t>To enable VRRP on an interface. This makes the interface a member of the virtual group identified with the IP virtual address:</a:t>
                      </a:r>
                    </a:p>
                    <a:p>
                      <a:pPr>
                        <a:spcAft>
                          <a:spcPts val="600"/>
                        </a:spcAft>
                      </a:pPr>
                      <a:r>
                        <a:rPr lang="en-US" sz="1800" kern="1200" baseline="0" dirty="0">
                          <a:solidFill>
                            <a:schemeClr val="dk1"/>
                          </a:solidFill>
                          <a:latin typeface="Courier New" pitchFamily="49" charset="0"/>
                          <a:ea typeface="+mn-ea"/>
                          <a:cs typeface="Courier New" pitchFamily="49" charset="0"/>
                        </a:rPr>
                        <a:t>Switch(config-if)# </a:t>
                      </a:r>
                      <a:r>
                        <a:rPr lang="en-US" sz="1800" b="1" kern="1200" baseline="0" dirty="0">
                          <a:solidFill>
                            <a:schemeClr val="dk1"/>
                          </a:solidFill>
                          <a:latin typeface="Courier New" pitchFamily="49" charset="0"/>
                          <a:ea typeface="+mn-ea"/>
                          <a:cs typeface="Courier New" pitchFamily="49" charset="0"/>
                        </a:rPr>
                        <a:t>vrrp </a:t>
                      </a:r>
                      <a:r>
                        <a:rPr lang="en-US" sz="1800" b="0" i="1" kern="1200" baseline="0" dirty="0">
                          <a:solidFill>
                            <a:schemeClr val="dk1"/>
                          </a:solidFill>
                          <a:latin typeface="Courier New" pitchFamily="49" charset="0"/>
                          <a:ea typeface="+mn-ea"/>
                          <a:cs typeface="Courier New" pitchFamily="49" charset="0"/>
                        </a:rPr>
                        <a:t>group-number</a:t>
                      </a:r>
                      <a:r>
                        <a:rPr lang="en-US" sz="1800" b="1" i="1" kern="1200" baseline="0" dirty="0">
                          <a:solidFill>
                            <a:schemeClr val="dk1"/>
                          </a:solidFill>
                          <a:latin typeface="Courier New" pitchFamily="49" charset="0"/>
                          <a:ea typeface="+mn-ea"/>
                          <a:cs typeface="Courier New" pitchFamily="49" charset="0"/>
                        </a:rPr>
                        <a:t> </a:t>
                      </a:r>
                      <a:r>
                        <a:rPr lang="en-US" sz="1800" b="1" i="0" kern="1200" baseline="0" dirty="0">
                          <a:solidFill>
                            <a:schemeClr val="dk1"/>
                          </a:solidFill>
                          <a:latin typeface="Courier New" pitchFamily="49" charset="0"/>
                          <a:ea typeface="+mn-ea"/>
                          <a:cs typeface="Courier New" pitchFamily="49" charset="0"/>
                        </a:rPr>
                        <a:t>ip</a:t>
                      </a:r>
                      <a:r>
                        <a:rPr lang="en-US" sz="1800" b="1" i="1" kern="1200" baseline="0" dirty="0">
                          <a:solidFill>
                            <a:schemeClr val="dk1"/>
                          </a:solidFill>
                          <a:latin typeface="Courier New" pitchFamily="49" charset="0"/>
                          <a:ea typeface="+mn-ea"/>
                          <a:cs typeface="Courier New" pitchFamily="49" charset="0"/>
                        </a:rPr>
                        <a:t> </a:t>
                      </a:r>
                      <a:r>
                        <a:rPr lang="en-US" sz="1800" b="0" i="1" kern="1200" baseline="0" dirty="0">
                          <a:solidFill>
                            <a:schemeClr val="dk1"/>
                          </a:solidFill>
                          <a:latin typeface="Courier New" pitchFamily="49" charset="0"/>
                          <a:ea typeface="+mn-ea"/>
                          <a:cs typeface="Courier New" pitchFamily="49" charset="0"/>
                        </a:rPr>
                        <a:t>virtual-gateway-address</a:t>
                      </a:r>
                      <a:endParaRPr lang="en-US" sz="1200" b="0" dirty="0">
                        <a:latin typeface="Courier New" pitchFamily="49" charset="0"/>
                        <a:cs typeface="Courier New" pitchFamily="49" charset="0"/>
                      </a:endParaRPr>
                    </a:p>
                  </a:txBody>
                  <a:tcPr marL="89110" marR="89110"/>
                </a:tc>
                <a:extLst>
                  <a:ext uri="{0D108BD9-81ED-4DB2-BD59-A6C34878D82A}">
                    <a16:rowId xmlns:a16="http://schemas.microsoft.com/office/drawing/2014/main" val="10001"/>
                  </a:ext>
                </a:extLst>
              </a:tr>
              <a:tr h="370840">
                <a:tc>
                  <a:txBody>
                    <a:bodyPr/>
                    <a:lstStyle/>
                    <a:p>
                      <a:r>
                        <a:rPr lang="en-US" sz="1600" b="0" dirty="0">
                          <a:latin typeface="+mn-lt"/>
                          <a:cs typeface="Courier New" pitchFamily="49" charset="0"/>
                        </a:rPr>
                        <a:t>2.</a:t>
                      </a:r>
                    </a:p>
                  </a:txBody>
                  <a:tcPr marL="89110" marR="89110"/>
                </a:tc>
                <a:tc>
                  <a:txBody>
                    <a:bodyPr/>
                    <a:lstStyle/>
                    <a:p>
                      <a:pPr>
                        <a:spcAft>
                          <a:spcPts val="600"/>
                        </a:spcAft>
                      </a:pPr>
                      <a:r>
                        <a:rPr lang="en-US" sz="1800" kern="1200" baseline="0" dirty="0">
                          <a:solidFill>
                            <a:schemeClr val="dk1"/>
                          </a:solidFill>
                          <a:latin typeface="+mn-lt"/>
                          <a:ea typeface="+mn-ea"/>
                          <a:cs typeface="+mn-cs"/>
                        </a:rPr>
                        <a:t>To set a VRRP priority for this router for this VRRP group: Highest value wins election as active router. Default is 100. If routers have the same VRRP priority, the gateway with the highest real IP address is elected to become the master virtual router:</a:t>
                      </a:r>
                    </a:p>
                    <a:p>
                      <a:pPr>
                        <a:spcAft>
                          <a:spcPts val="600"/>
                        </a:spcAft>
                      </a:pPr>
                      <a:r>
                        <a:rPr lang="en-US" sz="1800" kern="1200" baseline="0" dirty="0">
                          <a:solidFill>
                            <a:schemeClr val="dk1"/>
                          </a:solidFill>
                          <a:latin typeface="Courier New" pitchFamily="49" charset="0"/>
                          <a:ea typeface="+mn-ea"/>
                          <a:cs typeface="Courier New" pitchFamily="49" charset="0"/>
                        </a:rPr>
                        <a:t>Switch(config-if)# </a:t>
                      </a:r>
                      <a:r>
                        <a:rPr lang="en-US" sz="1800" b="1" kern="1200" baseline="0" dirty="0">
                          <a:solidFill>
                            <a:schemeClr val="dk1"/>
                          </a:solidFill>
                          <a:latin typeface="Courier New" pitchFamily="49" charset="0"/>
                          <a:ea typeface="+mn-ea"/>
                          <a:cs typeface="Courier New" pitchFamily="49" charset="0"/>
                        </a:rPr>
                        <a:t>vrrp </a:t>
                      </a:r>
                      <a:r>
                        <a:rPr lang="en-US" sz="1800" b="0" i="1" kern="1200" baseline="0" dirty="0">
                          <a:solidFill>
                            <a:schemeClr val="dk1"/>
                          </a:solidFill>
                          <a:latin typeface="Courier New" pitchFamily="49" charset="0"/>
                          <a:ea typeface="+mn-ea"/>
                          <a:cs typeface="Courier New" pitchFamily="49" charset="0"/>
                        </a:rPr>
                        <a:t>group-number</a:t>
                      </a:r>
                      <a:r>
                        <a:rPr lang="en-US" sz="1800" b="1" i="1" kern="1200" baseline="0" dirty="0">
                          <a:solidFill>
                            <a:schemeClr val="dk1"/>
                          </a:solidFill>
                          <a:latin typeface="Courier New" pitchFamily="49" charset="0"/>
                          <a:ea typeface="+mn-ea"/>
                          <a:cs typeface="Courier New" pitchFamily="49" charset="0"/>
                        </a:rPr>
                        <a:t> </a:t>
                      </a:r>
                      <a:r>
                        <a:rPr lang="en-US" sz="1800" b="1" i="0" kern="1200" baseline="0" dirty="0">
                          <a:solidFill>
                            <a:schemeClr val="dk1"/>
                          </a:solidFill>
                          <a:latin typeface="Courier New" pitchFamily="49" charset="0"/>
                          <a:ea typeface="+mn-ea"/>
                          <a:cs typeface="Courier New" pitchFamily="49" charset="0"/>
                        </a:rPr>
                        <a:t>priority</a:t>
                      </a:r>
                      <a:r>
                        <a:rPr lang="en-US" sz="1800" b="1" i="1" kern="1200" baseline="0" dirty="0">
                          <a:solidFill>
                            <a:schemeClr val="dk1"/>
                          </a:solidFill>
                          <a:latin typeface="Courier New" pitchFamily="49" charset="0"/>
                          <a:ea typeface="+mn-ea"/>
                          <a:cs typeface="Courier New" pitchFamily="49" charset="0"/>
                        </a:rPr>
                        <a:t> </a:t>
                      </a:r>
                      <a:r>
                        <a:rPr lang="en-US" sz="1800" b="0" i="1" kern="1200" baseline="0" dirty="0" err="1">
                          <a:solidFill>
                            <a:schemeClr val="dk1"/>
                          </a:solidFill>
                          <a:latin typeface="Courier New" pitchFamily="49" charset="0"/>
                          <a:ea typeface="+mn-ea"/>
                          <a:cs typeface="Courier New" pitchFamily="49" charset="0"/>
                        </a:rPr>
                        <a:t>priority</a:t>
                      </a:r>
                      <a:r>
                        <a:rPr lang="en-US" sz="1800" b="0" i="1" kern="1200" baseline="0" dirty="0">
                          <a:solidFill>
                            <a:schemeClr val="dk1"/>
                          </a:solidFill>
                          <a:latin typeface="Courier New" pitchFamily="49" charset="0"/>
                          <a:ea typeface="+mn-ea"/>
                          <a:cs typeface="Courier New" pitchFamily="49" charset="0"/>
                        </a:rPr>
                        <a:t>-value</a:t>
                      </a:r>
                      <a:endParaRPr lang="en-US" sz="1200" b="0" dirty="0">
                        <a:latin typeface="Courier New" pitchFamily="49" charset="0"/>
                        <a:cs typeface="Courier New" pitchFamily="49" charset="0"/>
                      </a:endParaRPr>
                    </a:p>
                  </a:txBody>
                  <a:tcPr marL="89110" marR="89110"/>
                </a:tc>
                <a:extLst>
                  <a:ext uri="{0D108BD9-81ED-4DB2-BD59-A6C34878D82A}">
                    <a16:rowId xmlns:a16="http://schemas.microsoft.com/office/drawing/2014/main" val="10002"/>
                  </a:ext>
                </a:extLst>
              </a:tr>
              <a:tr h="370840">
                <a:tc>
                  <a:txBody>
                    <a:bodyPr/>
                    <a:lstStyle/>
                    <a:p>
                      <a:r>
                        <a:rPr lang="en-US" sz="1600" b="0" dirty="0">
                          <a:latin typeface="+mn-lt"/>
                          <a:cs typeface="Courier New" pitchFamily="49" charset="0"/>
                        </a:rPr>
                        <a:t>3.</a:t>
                      </a:r>
                    </a:p>
                  </a:txBody>
                  <a:tcPr marL="89110" marR="89110"/>
                </a:tc>
                <a:tc>
                  <a:txBody>
                    <a:bodyPr/>
                    <a:lstStyle/>
                    <a:p>
                      <a:pPr>
                        <a:spcAft>
                          <a:spcPts val="600"/>
                        </a:spcAft>
                      </a:pPr>
                      <a:r>
                        <a:rPr lang="en-US" sz="1800" kern="1200" baseline="0" dirty="0">
                          <a:solidFill>
                            <a:schemeClr val="dk1"/>
                          </a:solidFill>
                          <a:latin typeface="+mn-lt"/>
                          <a:ea typeface="+mn-ea"/>
                          <a:cs typeface="+mn-cs"/>
                        </a:rPr>
                        <a:t>To change timer and indicate if it should advertise for master or just learn for backup routers:</a:t>
                      </a:r>
                    </a:p>
                    <a:p>
                      <a:pPr>
                        <a:spcAft>
                          <a:spcPts val="600"/>
                        </a:spcAft>
                      </a:pPr>
                      <a:r>
                        <a:rPr lang="en-US" sz="1800" kern="1200" baseline="0" dirty="0">
                          <a:solidFill>
                            <a:schemeClr val="dk1"/>
                          </a:solidFill>
                          <a:latin typeface="Courier New" pitchFamily="49" charset="0"/>
                          <a:ea typeface="+mn-ea"/>
                          <a:cs typeface="Courier New" pitchFamily="49" charset="0"/>
                        </a:rPr>
                        <a:t>Switch(config-if)# </a:t>
                      </a:r>
                      <a:r>
                        <a:rPr lang="en-US" sz="1800" b="1" kern="1200" baseline="0" dirty="0">
                          <a:solidFill>
                            <a:schemeClr val="dk1"/>
                          </a:solidFill>
                          <a:latin typeface="Courier New" pitchFamily="49" charset="0"/>
                          <a:ea typeface="+mn-ea"/>
                          <a:cs typeface="Courier New" pitchFamily="49" charset="0"/>
                        </a:rPr>
                        <a:t>vrrp </a:t>
                      </a:r>
                      <a:r>
                        <a:rPr lang="en-US" sz="1800" b="0" i="1" kern="1200" baseline="0" dirty="0">
                          <a:solidFill>
                            <a:schemeClr val="dk1"/>
                          </a:solidFill>
                          <a:latin typeface="Courier New" pitchFamily="49" charset="0"/>
                          <a:ea typeface="+mn-ea"/>
                          <a:cs typeface="Courier New" pitchFamily="49" charset="0"/>
                        </a:rPr>
                        <a:t>group-number</a:t>
                      </a:r>
                      <a:r>
                        <a:rPr lang="en-US" sz="1800" b="1" i="1" kern="1200" baseline="0" dirty="0">
                          <a:solidFill>
                            <a:schemeClr val="dk1"/>
                          </a:solidFill>
                          <a:latin typeface="Courier New" pitchFamily="49" charset="0"/>
                          <a:ea typeface="+mn-ea"/>
                          <a:cs typeface="Courier New" pitchFamily="49" charset="0"/>
                        </a:rPr>
                        <a:t> </a:t>
                      </a:r>
                      <a:r>
                        <a:rPr lang="en-US" sz="1800" b="1" i="0" kern="1200" baseline="0" dirty="0">
                          <a:solidFill>
                            <a:schemeClr val="dk1"/>
                          </a:solidFill>
                          <a:latin typeface="Courier New" pitchFamily="49" charset="0"/>
                          <a:ea typeface="+mn-ea"/>
                          <a:cs typeface="Courier New" pitchFamily="49" charset="0"/>
                        </a:rPr>
                        <a:t>timers</a:t>
                      </a:r>
                      <a:r>
                        <a:rPr lang="en-US" sz="1800" b="1" i="1" kern="1200" baseline="0" dirty="0">
                          <a:solidFill>
                            <a:schemeClr val="dk1"/>
                          </a:solidFill>
                          <a:latin typeface="Courier New" pitchFamily="49" charset="0"/>
                          <a:ea typeface="+mn-ea"/>
                          <a:cs typeface="Courier New" pitchFamily="49" charset="0"/>
                        </a:rPr>
                        <a:t> </a:t>
                      </a:r>
                      <a:r>
                        <a:rPr lang="en-US" sz="1800" b="1" i="0" kern="1200" baseline="0" dirty="0">
                          <a:solidFill>
                            <a:schemeClr val="dk1"/>
                          </a:solidFill>
                          <a:latin typeface="Courier New" pitchFamily="49" charset="0"/>
                          <a:ea typeface="+mn-ea"/>
                          <a:cs typeface="Courier New" pitchFamily="49" charset="0"/>
                        </a:rPr>
                        <a:t>advertise</a:t>
                      </a:r>
                      <a:r>
                        <a:rPr lang="en-US" sz="1800" b="1" i="1" kern="1200" baseline="0" dirty="0">
                          <a:solidFill>
                            <a:schemeClr val="dk1"/>
                          </a:solidFill>
                          <a:latin typeface="Courier New" pitchFamily="49" charset="0"/>
                          <a:ea typeface="+mn-ea"/>
                          <a:cs typeface="Courier New" pitchFamily="49" charset="0"/>
                        </a:rPr>
                        <a:t> </a:t>
                      </a:r>
                      <a:r>
                        <a:rPr lang="en-US" sz="1800" b="0" i="1" kern="1200" baseline="0" dirty="0">
                          <a:solidFill>
                            <a:schemeClr val="dk1"/>
                          </a:solidFill>
                          <a:latin typeface="Courier New" pitchFamily="49" charset="0"/>
                          <a:ea typeface="+mn-ea"/>
                          <a:cs typeface="Courier New" pitchFamily="49" charset="0"/>
                        </a:rPr>
                        <a:t>timer-value</a:t>
                      </a:r>
                    </a:p>
                    <a:p>
                      <a:pPr>
                        <a:spcAft>
                          <a:spcPts val="600"/>
                        </a:spcAft>
                      </a:pPr>
                      <a:r>
                        <a:rPr lang="en-US" sz="1800" kern="1200" baseline="0" dirty="0">
                          <a:solidFill>
                            <a:schemeClr val="dk1"/>
                          </a:solidFill>
                          <a:latin typeface="Courier New" pitchFamily="49" charset="0"/>
                          <a:ea typeface="+mn-ea"/>
                          <a:cs typeface="Courier New" pitchFamily="49" charset="0"/>
                        </a:rPr>
                        <a:t>Switch(config-if)# </a:t>
                      </a:r>
                      <a:r>
                        <a:rPr lang="en-US" sz="1800" b="1" kern="1200" baseline="0" dirty="0">
                          <a:solidFill>
                            <a:schemeClr val="dk1"/>
                          </a:solidFill>
                          <a:latin typeface="Courier New" pitchFamily="49" charset="0"/>
                          <a:ea typeface="+mn-ea"/>
                          <a:cs typeface="Courier New" pitchFamily="49" charset="0"/>
                        </a:rPr>
                        <a:t>vrrp </a:t>
                      </a:r>
                      <a:r>
                        <a:rPr lang="en-US" sz="1800" b="0" i="1" kern="1200" baseline="0" dirty="0">
                          <a:solidFill>
                            <a:schemeClr val="dk1"/>
                          </a:solidFill>
                          <a:latin typeface="Courier New" pitchFamily="49" charset="0"/>
                          <a:ea typeface="+mn-ea"/>
                          <a:cs typeface="Courier New" pitchFamily="49" charset="0"/>
                        </a:rPr>
                        <a:t>group-number</a:t>
                      </a:r>
                      <a:r>
                        <a:rPr lang="en-US" sz="1800" b="1" i="1" kern="1200" baseline="0" dirty="0">
                          <a:solidFill>
                            <a:schemeClr val="dk1"/>
                          </a:solidFill>
                          <a:latin typeface="Courier New" pitchFamily="49" charset="0"/>
                          <a:ea typeface="+mn-ea"/>
                          <a:cs typeface="Courier New" pitchFamily="49" charset="0"/>
                        </a:rPr>
                        <a:t> </a:t>
                      </a:r>
                      <a:r>
                        <a:rPr lang="en-US" sz="1800" b="1" i="0" kern="1200" baseline="0" dirty="0">
                          <a:solidFill>
                            <a:schemeClr val="dk1"/>
                          </a:solidFill>
                          <a:latin typeface="Courier New" pitchFamily="49" charset="0"/>
                          <a:ea typeface="+mn-ea"/>
                          <a:cs typeface="Courier New" pitchFamily="49" charset="0"/>
                        </a:rPr>
                        <a:t>timers</a:t>
                      </a:r>
                      <a:r>
                        <a:rPr lang="en-US" sz="1800" b="1" i="1" kern="1200" baseline="0" dirty="0">
                          <a:solidFill>
                            <a:schemeClr val="dk1"/>
                          </a:solidFill>
                          <a:latin typeface="Courier New" pitchFamily="49" charset="0"/>
                          <a:ea typeface="+mn-ea"/>
                          <a:cs typeface="Courier New" pitchFamily="49" charset="0"/>
                        </a:rPr>
                        <a:t> </a:t>
                      </a:r>
                      <a:r>
                        <a:rPr lang="en-US" sz="1800" b="1" i="0" kern="1200" baseline="0" dirty="0">
                          <a:solidFill>
                            <a:schemeClr val="dk1"/>
                          </a:solidFill>
                          <a:latin typeface="Courier New" pitchFamily="49" charset="0"/>
                          <a:ea typeface="+mn-ea"/>
                          <a:cs typeface="Courier New" pitchFamily="49" charset="0"/>
                        </a:rPr>
                        <a:t>learn</a:t>
                      </a:r>
                      <a:endParaRPr lang="en-US" sz="1200" b="1" i="0" dirty="0">
                        <a:latin typeface="Courier New" pitchFamily="49" charset="0"/>
                        <a:cs typeface="Courier New" pitchFamily="49" charset="0"/>
                      </a:endParaRPr>
                    </a:p>
                  </a:txBody>
                  <a:tcPr marL="89110" marR="89110"/>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VRRP Configuration Example (1)</a:t>
            </a:r>
          </a:p>
        </p:txBody>
      </p:sp>
      <p:pic>
        <p:nvPicPr>
          <p:cNvPr id="9" name="Content Placeholder 8" descr="VRRP Configuration Example.jpg"/>
          <p:cNvPicPr>
            <a:picLocks noGrp="1" noChangeAspect="1"/>
          </p:cNvPicPr>
          <p:nvPr>
            <p:ph idx="10"/>
          </p:nvPr>
        </p:nvPicPr>
        <p:blipFill>
          <a:blip r:embed="rId3" cstate="print"/>
          <a:srcRect t="11977" b="8023"/>
          <a:stretch>
            <a:fillRect/>
          </a:stretch>
        </p:blipFill>
        <p:spPr>
          <a:xfrm>
            <a:off x="1824831" y="1356852"/>
            <a:ext cx="5429250" cy="1371600"/>
          </a:xfrm>
          <a:prstGeom prst="rect">
            <a:avLst/>
          </a:prstGeom>
        </p:spPr>
      </p:pic>
      <p:sp>
        <p:nvSpPr>
          <p:cNvPr id="8" name="Content Placeholder 7"/>
          <p:cNvSpPr>
            <a:spLocks noGrp="1"/>
          </p:cNvSpPr>
          <p:nvPr>
            <p:ph sz="quarter" idx="11"/>
          </p:nvPr>
        </p:nvSpPr>
        <p:spPr>
          <a:xfrm>
            <a:off x="279400" y="3038168"/>
            <a:ext cx="8520113" cy="3502331"/>
          </a:xfrm>
        </p:spPr>
        <p:txBody>
          <a:bodyPr>
            <a:noAutofit/>
          </a:bodyPr>
          <a:lstStyle/>
          <a:p>
            <a:r>
              <a:rPr lang="en-US" sz="1400"/>
              <a:t>RouterA# </a:t>
            </a:r>
            <a:r>
              <a:rPr lang="en-US" sz="1400" b="1"/>
              <a:t>configure terminal</a:t>
            </a:r>
          </a:p>
          <a:p>
            <a:r>
              <a:rPr lang="en-US" sz="1400"/>
              <a:t>Enter configuration commands, one per line. End with CNTL/Z.</a:t>
            </a:r>
          </a:p>
          <a:p>
            <a:r>
              <a:rPr lang="en-US" sz="1400"/>
              <a:t>RouterA(config)# </a:t>
            </a:r>
            <a:r>
              <a:rPr lang="en-US" sz="1400" b="1"/>
              <a:t>interface vlan 1</a:t>
            </a:r>
          </a:p>
          <a:p>
            <a:r>
              <a:rPr lang="en-US" sz="1400"/>
              <a:t>RouterA(config-if)# </a:t>
            </a:r>
            <a:r>
              <a:rPr lang="en-US" sz="1400" b="1"/>
              <a:t>ip address 10.0.2.1 255.255.255.0</a:t>
            </a:r>
          </a:p>
          <a:p>
            <a:r>
              <a:rPr lang="en-US" sz="1400"/>
              <a:t>RouterA(config-if)# </a:t>
            </a:r>
            <a:r>
              <a:rPr lang="en-US" sz="1400" b="1"/>
              <a:t>vrrp 1 ip 10.0.2.254</a:t>
            </a:r>
          </a:p>
          <a:p>
            <a:r>
              <a:rPr lang="en-US" sz="1400"/>
              <a:t>RouterA(config-if)# </a:t>
            </a:r>
            <a:r>
              <a:rPr lang="en-US" sz="1400" b="1"/>
              <a:t>vrrp 1 timers advertise msec 500</a:t>
            </a:r>
          </a:p>
          <a:p>
            <a:r>
              <a:rPr lang="en-US" sz="1400"/>
              <a:t>RouterA(config-if)# </a:t>
            </a:r>
            <a:r>
              <a:rPr lang="en-US" sz="1400" b="1"/>
              <a:t>end</a:t>
            </a:r>
          </a:p>
          <a:p>
            <a:endParaRPr lang="en-US" sz="1400" b="1"/>
          </a:p>
          <a:p>
            <a:r>
              <a:rPr lang="en-US" sz="1400"/>
              <a:t>RouterB# </a:t>
            </a:r>
            <a:r>
              <a:rPr lang="en-US" sz="1400" b="1"/>
              <a:t>configure terminal</a:t>
            </a:r>
          </a:p>
          <a:p>
            <a:r>
              <a:rPr lang="en-US" sz="1400"/>
              <a:t>Enter configuration commands, one per line. End with CNTL/Z.</a:t>
            </a:r>
          </a:p>
          <a:p>
            <a:r>
              <a:rPr lang="en-US" sz="1400"/>
              <a:t>RouterB(config)# </a:t>
            </a:r>
            <a:r>
              <a:rPr lang="en-US" sz="1400" b="1"/>
              <a:t>interface vlan 1</a:t>
            </a:r>
          </a:p>
          <a:p>
            <a:r>
              <a:rPr lang="en-US" sz="1400"/>
              <a:t>RouterB(config-if)# </a:t>
            </a:r>
            <a:r>
              <a:rPr lang="en-US" sz="1400" b="1"/>
              <a:t>ip address 10.0.2.2 255.255.255.0</a:t>
            </a:r>
          </a:p>
          <a:p>
            <a:r>
              <a:rPr lang="en-US" sz="1400"/>
              <a:t>RouterB(config-if)# </a:t>
            </a:r>
            <a:r>
              <a:rPr lang="en-US" sz="1400" b="1"/>
              <a:t>vrrp 1 ip 10.0.2.254</a:t>
            </a:r>
          </a:p>
          <a:p>
            <a:r>
              <a:rPr lang="en-US" sz="1400"/>
              <a:t>RouterB(config-if)# </a:t>
            </a:r>
            <a:r>
              <a:rPr lang="en-US" sz="1400" b="1"/>
              <a:t>vrrp 1 priority 90</a:t>
            </a:r>
          </a:p>
          <a:p>
            <a:r>
              <a:rPr lang="en-US" sz="1400"/>
              <a:t>RouterB(config-if)# </a:t>
            </a:r>
            <a:r>
              <a:rPr lang="en-US" sz="1400" b="1"/>
              <a:t>vrrp 1 timers learn</a:t>
            </a:r>
          </a:p>
          <a:p>
            <a:r>
              <a:rPr lang="en-US" sz="1400"/>
              <a:t>RouterB(config-if)# </a:t>
            </a:r>
            <a:r>
              <a:rPr lang="en-US" sz="1400" b="1"/>
              <a:t>end</a:t>
            </a:r>
            <a:endParaRPr lang="en-US" sz="140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13678" y="5945078"/>
            <a:ext cx="3465842" cy="319489"/>
          </a:xfrm>
          <a:prstGeom prst="rect">
            <a:avLst/>
          </a:prstGeom>
          <a:solidFill>
            <a:srgbClr val="FFFF00"/>
          </a:soli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7" name="Rectangle 6"/>
          <p:cNvSpPr/>
          <p:nvPr/>
        </p:nvSpPr>
        <p:spPr bwMode="auto">
          <a:xfrm>
            <a:off x="233681" y="3962732"/>
            <a:ext cx="4064000" cy="334768"/>
          </a:xfrm>
          <a:prstGeom prst="rect">
            <a:avLst/>
          </a:prstGeom>
          <a:solidFill>
            <a:srgbClr val="FFFF00"/>
          </a:soli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
        <p:nvSpPr>
          <p:cNvPr id="10" name="Content Placeholder 9"/>
          <p:cNvSpPr>
            <a:spLocks noGrp="1"/>
          </p:cNvSpPr>
          <p:nvPr>
            <p:ph idx="10"/>
          </p:nvPr>
        </p:nvSpPr>
        <p:spPr>
          <a:xfrm>
            <a:off x="256177" y="2714360"/>
            <a:ext cx="8520113" cy="3960760"/>
          </a:xfrm>
        </p:spPr>
        <p:txBody>
          <a:bodyPr>
            <a:noAutofit/>
          </a:bodyPr>
          <a:lstStyle/>
          <a:p>
            <a:pPr marL="4762" indent="0">
              <a:spcBef>
                <a:spcPts val="0"/>
              </a:spcBef>
              <a:buNone/>
            </a:pPr>
            <a:r>
              <a:rPr lang="en-US" sz="1050" dirty="0" err="1"/>
              <a:t>RouterA</a:t>
            </a:r>
            <a:r>
              <a:rPr lang="en-US" sz="1050" dirty="0"/>
              <a:t># </a:t>
            </a:r>
            <a:r>
              <a:rPr lang="en-US" sz="1050" b="1" dirty="0"/>
              <a:t>show </a:t>
            </a:r>
            <a:r>
              <a:rPr lang="en-US" sz="1050" b="1" dirty="0" err="1"/>
              <a:t>vrrp</a:t>
            </a:r>
            <a:r>
              <a:rPr lang="en-US" sz="1050" b="1" dirty="0"/>
              <a:t> interface </a:t>
            </a:r>
            <a:r>
              <a:rPr lang="en-US" sz="1050" b="1" dirty="0" err="1"/>
              <a:t>vlan</a:t>
            </a:r>
            <a:r>
              <a:rPr lang="en-US" sz="1050" b="1" dirty="0"/>
              <a:t> 1</a:t>
            </a:r>
          </a:p>
          <a:p>
            <a:pPr marL="4762" indent="0">
              <a:spcBef>
                <a:spcPts val="0"/>
              </a:spcBef>
              <a:buNone/>
            </a:pPr>
            <a:r>
              <a:rPr lang="en-US" sz="1050" dirty="0"/>
              <a:t>Vlan1 - Group 1</a:t>
            </a:r>
          </a:p>
          <a:p>
            <a:pPr indent="0">
              <a:spcBef>
                <a:spcPts val="0"/>
              </a:spcBef>
              <a:buNone/>
            </a:pPr>
            <a:r>
              <a:rPr lang="en-US" sz="1050" dirty="0"/>
              <a:t>State is Master</a:t>
            </a:r>
          </a:p>
          <a:p>
            <a:pPr indent="0">
              <a:spcBef>
                <a:spcPts val="0"/>
              </a:spcBef>
              <a:buNone/>
            </a:pPr>
            <a:r>
              <a:rPr lang="en-US" sz="1050" dirty="0"/>
              <a:t>Virtual IP address is 10.0.2.254</a:t>
            </a:r>
          </a:p>
          <a:p>
            <a:pPr indent="0">
              <a:spcBef>
                <a:spcPts val="0"/>
              </a:spcBef>
              <a:buNone/>
            </a:pPr>
            <a:r>
              <a:rPr lang="en-US" sz="1050" dirty="0"/>
              <a:t>Virtual MAC address is 0000.5e00.0101</a:t>
            </a:r>
          </a:p>
          <a:p>
            <a:pPr indent="0">
              <a:spcBef>
                <a:spcPts val="0"/>
              </a:spcBef>
              <a:buNone/>
            </a:pPr>
            <a:r>
              <a:rPr lang="en-US" sz="1050" dirty="0"/>
              <a:t>Advertisement interval is 0.500 sec</a:t>
            </a:r>
          </a:p>
          <a:p>
            <a:pPr indent="0">
              <a:spcBef>
                <a:spcPts val="0"/>
              </a:spcBef>
              <a:buNone/>
            </a:pPr>
            <a:r>
              <a:rPr lang="en-US" sz="1050" dirty="0"/>
              <a:t>Preemption is enabled</a:t>
            </a:r>
          </a:p>
          <a:p>
            <a:pPr indent="0">
              <a:spcBef>
                <a:spcPts val="0"/>
              </a:spcBef>
              <a:buNone/>
            </a:pPr>
            <a:r>
              <a:rPr lang="en-US" sz="1050" dirty="0"/>
              <a:t>min delay is 0.000 sec</a:t>
            </a:r>
          </a:p>
          <a:p>
            <a:pPr marL="4762" indent="0">
              <a:spcBef>
                <a:spcPts val="0"/>
              </a:spcBef>
              <a:buNone/>
            </a:pPr>
            <a:r>
              <a:rPr lang="en-US" sz="1050" dirty="0"/>
              <a:t>Priority is 100</a:t>
            </a:r>
          </a:p>
          <a:p>
            <a:pPr marL="4762" indent="0">
              <a:spcBef>
                <a:spcPts val="0"/>
              </a:spcBef>
              <a:buNone/>
            </a:pPr>
            <a:r>
              <a:rPr lang="en-US" sz="1050" dirty="0"/>
              <a:t>Master Router is 10.0.2.1 (local), priority is 100</a:t>
            </a:r>
          </a:p>
          <a:p>
            <a:pPr marL="4762" indent="0">
              <a:spcBef>
                <a:spcPts val="0"/>
              </a:spcBef>
              <a:buNone/>
            </a:pPr>
            <a:r>
              <a:rPr lang="en-US" sz="1050" dirty="0"/>
              <a:t>Master Advertisement interval is 0.500 sec</a:t>
            </a:r>
          </a:p>
          <a:p>
            <a:pPr marL="4762" indent="0">
              <a:spcBef>
                <a:spcPts val="0"/>
              </a:spcBef>
              <a:buNone/>
            </a:pPr>
            <a:r>
              <a:rPr lang="en-US" sz="1050" dirty="0"/>
              <a:t>Master Down interval is 2.109 sec</a:t>
            </a:r>
          </a:p>
          <a:p>
            <a:pPr marL="4762" indent="0">
              <a:spcBef>
                <a:spcPts val="0"/>
              </a:spcBef>
              <a:buNone/>
            </a:pPr>
            <a:endParaRPr lang="en-US" sz="1050" dirty="0"/>
          </a:p>
          <a:p>
            <a:pPr marL="4762" indent="0">
              <a:spcBef>
                <a:spcPts val="0"/>
              </a:spcBef>
              <a:buNone/>
            </a:pPr>
            <a:r>
              <a:rPr lang="en-US" sz="1050" dirty="0" err="1"/>
              <a:t>RouterB</a:t>
            </a:r>
            <a:r>
              <a:rPr lang="en-US" sz="1050" dirty="0"/>
              <a:t># </a:t>
            </a:r>
            <a:r>
              <a:rPr lang="en-US" sz="1050" b="1" dirty="0"/>
              <a:t>show </a:t>
            </a:r>
            <a:r>
              <a:rPr lang="en-US" sz="1050" b="1" dirty="0" err="1"/>
              <a:t>vrrp</a:t>
            </a:r>
            <a:r>
              <a:rPr lang="en-US" sz="1050" b="1" dirty="0"/>
              <a:t> interface </a:t>
            </a:r>
            <a:r>
              <a:rPr lang="en-US" sz="1050" b="1" dirty="0" err="1"/>
              <a:t>vlan</a:t>
            </a:r>
            <a:r>
              <a:rPr lang="en-US" sz="1050" b="1" dirty="0"/>
              <a:t> 1</a:t>
            </a:r>
          </a:p>
          <a:p>
            <a:pPr marL="4762" indent="0">
              <a:spcBef>
                <a:spcPts val="0"/>
              </a:spcBef>
              <a:buNone/>
            </a:pPr>
            <a:r>
              <a:rPr lang="en-US" sz="1050" dirty="0"/>
              <a:t>Vlan1 - Group 1</a:t>
            </a:r>
          </a:p>
          <a:p>
            <a:pPr indent="0">
              <a:spcBef>
                <a:spcPts val="0"/>
              </a:spcBef>
              <a:buNone/>
            </a:pPr>
            <a:r>
              <a:rPr lang="en-US" sz="1050" dirty="0"/>
              <a:t>State is Backup</a:t>
            </a:r>
          </a:p>
          <a:p>
            <a:pPr indent="0">
              <a:spcBef>
                <a:spcPts val="0"/>
              </a:spcBef>
              <a:buNone/>
            </a:pPr>
            <a:r>
              <a:rPr lang="en-US" sz="1050" dirty="0"/>
              <a:t>Virtual IP address is 10.0.2.254</a:t>
            </a:r>
          </a:p>
          <a:p>
            <a:pPr indent="0">
              <a:spcBef>
                <a:spcPts val="0"/>
              </a:spcBef>
              <a:buNone/>
            </a:pPr>
            <a:r>
              <a:rPr lang="en-US" sz="1050" dirty="0"/>
              <a:t>Virtual MAC address is 0000.5e00.0101</a:t>
            </a:r>
          </a:p>
          <a:p>
            <a:pPr indent="0">
              <a:spcBef>
                <a:spcPts val="0"/>
              </a:spcBef>
              <a:buNone/>
            </a:pPr>
            <a:r>
              <a:rPr lang="en-US" sz="1050" dirty="0"/>
              <a:t>Advertisement interval is 0.500 sec</a:t>
            </a:r>
          </a:p>
          <a:p>
            <a:pPr indent="0">
              <a:spcBef>
                <a:spcPts val="0"/>
              </a:spcBef>
              <a:buNone/>
            </a:pPr>
            <a:r>
              <a:rPr lang="en-US" sz="1050" dirty="0"/>
              <a:t>Preemption is enabled</a:t>
            </a:r>
          </a:p>
          <a:p>
            <a:pPr indent="0">
              <a:spcBef>
                <a:spcPts val="0"/>
              </a:spcBef>
              <a:buNone/>
            </a:pPr>
            <a:r>
              <a:rPr lang="en-US" sz="1050" dirty="0"/>
              <a:t>min delay is 0.000 sec</a:t>
            </a:r>
          </a:p>
          <a:p>
            <a:pPr marL="4762" indent="0">
              <a:spcBef>
                <a:spcPts val="0"/>
              </a:spcBef>
              <a:buNone/>
            </a:pPr>
            <a:r>
              <a:rPr lang="en-US" sz="1050" dirty="0"/>
              <a:t>Priority is 90</a:t>
            </a:r>
          </a:p>
          <a:p>
            <a:pPr marL="4762" indent="0">
              <a:spcBef>
                <a:spcPts val="0"/>
              </a:spcBef>
              <a:buNone/>
            </a:pPr>
            <a:r>
              <a:rPr lang="en-US" sz="1050" dirty="0"/>
              <a:t>Master Router is 10.0.2.1, priority is 100</a:t>
            </a:r>
          </a:p>
          <a:p>
            <a:pPr marL="4762" indent="0">
              <a:spcBef>
                <a:spcPts val="0"/>
              </a:spcBef>
              <a:buNone/>
            </a:pPr>
            <a:r>
              <a:rPr lang="en-US" sz="1050" dirty="0"/>
              <a:t>Master Advertisement interval is 0.500 sec</a:t>
            </a:r>
          </a:p>
          <a:p>
            <a:pPr marL="4762" indent="0">
              <a:spcBef>
                <a:spcPts val="0"/>
              </a:spcBef>
              <a:buNone/>
            </a:pPr>
            <a:r>
              <a:rPr lang="en-US" sz="1050" dirty="0"/>
              <a:t>Master Down interval is 2.109 sec (expires in 1.745 sec)</a:t>
            </a:r>
          </a:p>
          <a:p>
            <a:endParaRPr lang="en-US" sz="1050" dirty="0"/>
          </a:p>
        </p:txBody>
      </p:sp>
      <p:pic>
        <p:nvPicPr>
          <p:cNvPr id="6" name="Picture 5" descr="VRRP Configuration Example.jpg"/>
          <p:cNvPicPr>
            <a:picLocks noChangeAspect="1"/>
          </p:cNvPicPr>
          <p:nvPr/>
        </p:nvPicPr>
        <p:blipFill>
          <a:blip r:embed="rId3" cstate="print"/>
          <a:stretch>
            <a:fillRect/>
          </a:stretch>
        </p:blipFill>
        <p:spPr>
          <a:xfrm>
            <a:off x="1927951" y="820067"/>
            <a:ext cx="5188945" cy="1638614"/>
          </a:xfrm>
          <a:prstGeom prst="rect">
            <a:avLst/>
          </a:prstGeom>
        </p:spPr>
      </p:pic>
      <p:sp>
        <p:nvSpPr>
          <p:cNvPr id="2" name="Title 1"/>
          <p:cNvSpPr>
            <a:spLocks noGrp="1"/>
          </p:cNvSpPr>
          <p:nvPr>
            <p:ph type="title"/>
          </p:nvPr>
        </p:nvSpPr>
        <p:spPr/>
        <p:txBody>
          <a:bodyPr>
            <a:normAutofit/>
          </a:bodyPr>
          <a:lstStyle/>
          <a:p>
            <a:pPr>
              <a:defRPr/>
            </a:pPr>
            <a:r>
              <a:rPr lang="en-US" dirty="0"/>
              <a:t>VRRP Configuration Example (2)</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VRRP and Authentication</a:t>
            </a:r>
            <a:endParaRPr lang="en-AU" dirty="0"/>
          </a:p>
        </p:txBody>
      </p:sp>
      <p:sp>
        <p:nvSpPr>
          <p:cNvPr id="6" name="Content Placeholder 5"/>
          <p:cNvSpPr>
            <a:spLocks noGrp="1"/>
          </p:cNvSpPr>
          <p:nvPr>
            <p:ph idx="1"/>
          </p:nvPr>
        </p:nvSpPr>
        <p:spPr/>
        <p:txBody>
          <a:bodyPr/>
          <a:lstStyle/>
          <a:p>
            <a:r>
              <a:rPr lang="en-US" dirty="0"/>
              <a:t>The VRRP standard that was defined in RFC 2338 used plain-text and MD5 authentication, which was later revoked in RFC 3678 in RFC 5798.</a:t>
            </a:r>
          </a:p>
          <a:p>
            <a:r>
              <a:rPr lang="en-US" dirty="0"/>
              <a:t>However, Cisco IOS devices still support authentication mechanisms which follow RFC 2338.</a:t>
            </a:r>
          </a:p>
          <a:p>
            <a:r>
              <a:rPr lang="en-US" dirty="0"/>
              <a:t>With Cisco IOS devices, the default of VRRP for authentication is plain text, MD5 can be configured by specifying a key string or, as with HSRP, referencing a keychain.</a:t>
            </a:r>
          </a:p>
          <a:p>
            <a:endParaRPr lang="en-AU" dirty="0"/>
          </a:p>
          <a:p>
            <a:r>
              <a:rPr lang="en-US" dirty="0"/>
              <a:t>Example of configuring MD 5 authentication for VRRP on R1's Ethernet0/1 interface:</a:t>
            </a:r>
          </a:p>
          <a:p>
            <a:endParaRPr lang="en-AU" dirty="0"/>
          </a:p>
          <a:p>
            <a:pPr marL="4762" indent="0">
              <a:spcBef>
                <a:spcPts val="0"/>
              </a:spcBef>
              <a:buNone/>
            </a:pPr>
            <a:r>
              <a:rPr lang="en-AU" sz="1600" dirty="0">
                <a:latin typeface="Courier New" panose="02070309020205020404" pitchFamily="49" charset="0"/>
                <a:cs typeface="Courier New" panose="02070309020205020404" pitchFamily="49" charset="0"/>
              </a:rPr>
              <a:t>R1(</a:t>
            </a:r>
            <a:r>
              <a:rPr lang="en-AU" sz="1600" dirty="0" err="1">
                <a:latin typeface="Courier New" panose="02070309020205020404" pitchFamily="49" charset="0"/>
                <a:cs typeface="Courier New" panose="02070309020205020404" pitchFamily="49" charset="0"/>
              </a:rPr>
              <a:t>config</a:t>
            </a:r>
            <a:r>
              <a:rPr lang="en-AU" sz="1600" dirty="0">
                <a:latin typeface="Courier New" panose="02070309020205020404" pitchFamily="49" charset="0"/>
                <a:cs typeface="Courier New" panose="02070309020205020404" pitchFamily="49" charset="0"/>
              </a:rPr>
              <a:t>)# </a:t>
            </a:r>
            <a:r>
              <a:rPr lang="en-AU" sz="1600" b="1" dirty="0">
                <a:latin typeface="Courier New" panose="02070309020205020404" pitchFamily="49" charset="0"/>
                <a:cs typeface="Courier New" panose="02070309020205020404" pitchFamily="49" charset="0"/>
              </a:rPr>
              <a:t>interface </a:t>
            </a:r>
            <a:r>
              <a:rPr lang="en-AU" sz="1600" b="1" dirty="0" err="1">
                <a:latin typeface="Courier New" panose="02070309020205020404" pitchFamily="49" charset="0"/>
                <a:cs typeface="Courier New" panose="02070309020205020404" pitchFamily="49" charset="0"/>
              </a:rPr>
              <a:t>ethernet</a:t>
            </a:r>
            <a:r>
              <a:rPr lang="en-AU" sz="1600" b="1" dirty="0">
                <a:latin typeface="Courier New" panose="02070309020205020404" pitchFamily="49" charset="0"/>
                <a:cs typeface="Courier New" panose="02070309020205020404" pitchFamily="49" charset="0"/>
              </a:rPr>
              <a:t> 0/1</a:t>
            </a:r>
          </a:p>
          <a:p>
            <a:pPr marL="4762" indent="0">
              <a:spcBef>
                <a:spcPts val="0"/>
              </a:spcBef>
              <a:buNone/>
            </a:pPr>
            <a:r>
              <a:rPr lang="en-US" sz="1600" dirty="0">
                <a:latin typeface="Courier New" panose="02070309020205020404" pitchFamily="49" charset="0"/>
                <a:cs typeface="Courier New" panose="02070309020205020404" pitchFamily="49" charset="0"/>
              </a:rPr>
              <a:t>R1(</a:t>
            </a:r>
            <a:r>
              <a:rPr lang="en-US" sz="1600" dirty="0" err="1">
                <a:latin typeface="Courier New" panose="02070309020205020404" pitchFamily="49" charset="0"/>
                <a:cs typeface="Courier New" panose="02070309020205020404" pitchFamily="49" charset="0"/>
              </a:rPr>
              <a:t>config</a:t>
            </a:r>
            <a:r>
              <a:rPr lang="en-US" sz="1600" dirty="0">
                <a:latin typeface="Courier New" panose="02070309020205020404" pitchFamily="49" charset="0"/>
                <a:cs typeface="Courier New" panose="02070309020205020404" pitchFamily="49" charset="0"/>
              </a:rPr>
              <a:t>–if)# </a:t>
            </a:r>
            <a:r>
              <a:rPr lang="en-US" sz="1600" b="1" dirty="0" err="1">
                <a:latin typeface="Courier New" panose="02070309020205020404" pitchFamily="49" charset="0"/>
                <a:cs typeface="Courier New" panose="02070309020205020404" pitchFamily="49" charset="0"/>
              </a:rPr>
              <a:t>vrrp</a:t>
            </a:r>
            <a:r>
              <a:rPr lang="en-US" sz="1600" b="1" dirty="0">
                <a:latin typeface="Courier New" panose="02070309020205020404" pitchFamily="49" charset="0"/>
                <a:cs typeface="Courier New" panose="02070309020205020404" pitchFamily="49" charset="0"/>
              </a:rPr>
              <a:t> 1 authentication md5 key-string </a:t>
            </a:r>
            <a:r>
              <a:rPr lang="en-US" sz="1600" b="1" dirty="0" err="1">
                <a:latin typeface="Courier New" panose="02070309020205020404" pitchFamily="49" charset="0"/>
                <a:cs typeface="Courier New" panose="02070309020205020404" pitchFamily="49" charset="0"/>
              </a:rPr>
              <a:t>MyVRRP</a:t>
            </a:r>
            <a:endParaRPr lang="en-US" sz="1600" b="1" dirty="0">
              <a:latin typeface="Courier New" panose="02070309020205020404" pitchFamily="49" charset="0"/>
              <a:cs typeface="Courier New" panose="02070309020205020404" pitchFamily="49" charset="0"/>
            </a:endParaRPr>
          </a:p>
          <a:p>
            <a:pPr marL="4762" indent="0">
              <a:spcBef>
                <a:spcPts val="0"/>
              </a:spcBef>
              <a:buNone/>
            </a:pPr>
            <a:endParaRPr lang="en-US" sz="1600" b="1" dirty="0">
              <a:latin typeface="Courier New" panose="02070309020205020404" pitchFamily="49" charset="0"/>
              <a:cs typeface="Courier New" panose="02070309020205020404" pitchFamily="49" charset="0"/>
            </a:endParaRPr>
          </a:p>
          <a:p>
            <a:pPr marL="4762" indent="0">
              <a:spcBef>
                <a:spcPts val="0"/>
              </a:spcBef>
              <a:buNone/>
            </a:pPr>
            <a:r>
              <a:rPr lang="en-US" sz="1600" dirty="0">
                <a:cs typeface="Courier New" panose="02070309020205020404" pitchFamily="49" charset="0"/>
              </a:rPr>
              <a:t>You would then configure the same on R2</a:t>
            </a:r>
          </a:p>
          <a:p>
            <a:pPr marL="4762" indent="0">
              <a:spcBef>
                <a:spcPts val="0"/>
              </a:spcBef>
              <a:buNone/>
            </a:pPr>
            <a:endParaRPr lang="en-US" sz="1600" dirty="0">
              <a:latin typeface="Courier New" panose="02070309020205020404" pitchFamily="49" charset="0"/>
              <a:cs typeface="Courier New" panose="02070309020205020404" pitchFamily="49" charset="0"/>
            </a:endParaRPr>
          </a:p>
          <a:p>
            <a:pPr marL="4762" indent="0">
              <a:spcBef>
                <a:spcPts val="0"/>
              </a:spcBef>
              <a:buNone/>
            </a:pPr>
            <a:r>
              <a:rPr lang="en-AU" sz="1600" dirty="0">
                <a:latin typeface="Courier New" panose="02070309020205020404" pitchFamily="49" charset="0"/>
                <a:cs typeface="Courier New" panose="02070309020205020404" pitchFamily="49" charset="0"/>
              </a:rPr>
              <a:t>R2(</a:t>
            </a:r>
            <a:r>
              <a:rPr lang="en-AU" sz="1600" dirty="0" err="1">
                <a:latin typeface="Courier New" panose="02070309020205020404" pitchFamily="49" charset="0"/>
                <a:cs typeface="Courier New" panose="02070309020205020404" pitchFamily="49" charset="0"/>
              </a:rPr>
              <a:t>config</a:t>
            </a:r>
            <a:r>
              <a:rPr lang="en-AU" sz="1600" dirty="0">
                <a:latin typeface="Courier New" panose="02070309020205020404" pitchFamily="49" charset="0"/>
                <a:cs typeface="Courier New" panose="02070309020205020404" pitchFamily="49" charset="0"/>
              </a:rPr>
              <a:t>)# </a:t>
            </a:r>
            <a:r>
              <a:rPr lang="en-AU" sz="1600" b="1" dirty="0">
                <a:latin typeface="Courier New" panose="02070309020205020404" pitchFamily="49" charset="0"/>
                <a:cs typeface="Courier New" panose="02070309020205020404" pitchFamily="49" charset="0"/>
              </a:rPr>
              <a:t>interface </a:t>
            </a:r>
            <a:r>
              <a:rPr lang="en-AU" sz="1600" b="1" dirty="0" err="1">
                <a:latin typeface="Courier New" panose="02070309020205020404" pitchFamily="49" charset="0"/>
                <a:cs typeface="Courier New" panose="02070309020205020404" pitchFamily="49" charset="0"/>
              </a:rPr>
              <a:t>ethernet</a:t>
            </a:r>
            <a:r>
              <a:rPr lang="en-AU" sz="1600" b="1" dirty="0">
                <a:latin typeface="Courier New" panose="02070309020205020404" pitchFamily="49" charset="0"/>
                <a:cs typeface="Courier New" panose="02070309020205020404" pitchFamily="49" charset="0"/>
              </a:rPr>
              <a:t> 0/1</a:t>
            </a:r>
          </a:p>
          <a:p>
            <a:pPr marL="4762" indent="0">
              <a:spcBef>
                <a:spcPts val="0"/>
              </a:spcBef>
              <a:buNone/>
            </a:pPr>
            <a:r>
              <a:rPr lang="en-US" sz="1600" dirty="0">
                <a:latin typeface="Courier New" panose="02070309020205020404" pitchFamily="49" charset="0"/>
                <a:cs typeface="Courier New" panose="02070309020205020404" pitchFamily="49" charset="0"/>
              </a:rPr>
              <a:t>R2(</a:t>
            </a:r>
            <a:r>
              <a:rPr lang="en-US" sz="1600" dirty="0" err="1">
                <a:latin typeface="Courier New" panose="02070309020205020404" pitchFamily="49" charset="0"/>
                <a:cs typeface="Courier New" panose="02070309020205020404" pitchFamily="49" charset="0"/>
              </a:rPr>
              <a:t>config</a:t>
            </a:r>
            <a:r>
              <a:rPr lang="en-US" sz="1600" dirty="0">
                <a:latin typeface="Courier New" panose="02070309020205020404" pitchFamily="49" charset="0"/>
                <a:cs typeface="Courier New" panose="02070309020205020404" pitchFamily="49" charset="0"/>
              </a:rPr>
              <a:t>–if)# </a:t>
            </a:r>
            <a:r>
              <a:rPr lang="en-US" sz="1600" b="1" dirty="0" err="1">
                <a:latin typeface="Courier New" panose="02070309020205020404" pitchFamily="49" charset="0"/>
                <a:cs typeface="Courier New" panose="02070309020205020404" pitchFamily="49" charset="0"/>
              </a:rPr>
              <a:t>vrrp</a:t>
            </a:r>
            <a:r>
              <a:rPr lang="en-US" sz="1600" b="1" dirty="0">
                <a:latin typeface="Courier New" panose="02070309020205020404" pitchFamily="49" charset="0"/>
                <a:cs typeface="Courier New" panose="02070309020205020404" pitchFamily="49" charset="0"/>
              </a:rPr>
              <a:t> 1 authentication md5 key-string </a:t>
            </a:r>
            <a:r>
              <a:rPr lang="en-US" sz="1600" b="1" dirty="0" err="1">
                <a:latin typeface="Courier New" panose="02070309020205020404" pitchFamily="49" charset="0"/>
                <a:cs typeface="Courier New" panose="02070309020205020404" pitchFamily="49" charset="0"/>
              </a:rPr>
              <a:t>MyVRRP</a:t>
            </a:r>
            <a:endParaRPr lang="en-US" sz="1600" b="1" dirty="0">
              <a:latin typeface="Courier New" panose="02070309020205020404" pitchFamily="49" charset="0"/>
              <a:cs typeface="Courier New" panose="02070309020205020404" pitchFamily="49" charset="0"/>
            </a:endParaRPr>
          </a:p>
          <a:p>
            <a:pPr marL="4762" indent="0">
              <a:spcBef>
                <a:spcPts val="0"/>
              </a:spcBef>
              <a:buNone/>
            </a:pPr>
            <a:endParaRPr lang="en-AU"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064463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Tracking and VRRP</a:t>
            </a:r>
            <a:endParaRPr lang="en-AU" dirty="0"/>
          </a:p>
        </p:txBody>
      </p:sp>
      <p:sp>
        <p:nvSpPr>
          <p:cNvPr id="6" name="Content Placeholder 5"/>
          <p:cNvSpPr>
            <a:spLocks noGrp="1"/>
          </p:cNvSpPr>
          <p:nvPr>
            <p:ph idx="1"/>
          </p:nvPr>
        </p:nvSpPr>
        <p:spPr>
          <a:xfrm>
            <a:off x="355600" y="1084992"/>
            <a:ext cx="8575040" cy="5661249"/>
          </a:xfrm>
        </p:spPr>
        <p:txBody>
          <a:bodyPr/>
          <a:lstStyle/>
          <a:p>
            <a:r>
              <a:rPr lang="en-US" sz="1600" dirty="0"/>
              <a:t>While VRRP does not have a native interface tracking mechanism, it does have the ability to track objects.</a:t>
            </a:r>
          </a:p>
          <a:p>
            <a:r>
              <a:rPr lang="en-US" sz="1600" dirty="0"/>
              <a:t>Examples of objects are can be tracked are the line protocol state of interface or the reachability of an IP route.</a:t>
            </a:r>
          </a:p>
          <a:p>
            <a:pPr marL="4762" indent="0">
              <a:buNone/>
            </a:pPr>
            <a:r>
              <a:rPr lang="en-US" sz="1600" dirty="0"/>
              <a:t>The following is an example of R2’s </a:t>
            </a:r>
            <a:r>
              <a:rPr lang="en-US" sz="1600" dirty="0" err="1"/>
              <a:t>ethernet</a:t>
            </a:r>
            <a:r>
              <a:rPr lang="en-US" sz="1600" dirty="0"/>
              <a:t> 0/0 line status tracked:</a:t>
            </a:r>
          </a:p>
          <a:p>
            <a:pPr marL="4762" indent="0">
              <a:buNone/>
            </a:pPr>
            <a:endParaRPr lang="en-US" sz="1600" dirty="0"/>
          </a:p>
          <a:p>
            <a:pPr marL="4762" indent="0">
              <a:buNone/>
            </a:pPr>
            <a:r>
              <a:rPr lang="en-US" sz="1600" dirty="0"/>
              <a:t>Create a tracked object:</a:t>
            </a:r>
          </a:p>
          <a:p>
            <a:pPr marL="4762" indent="0">
              <a:spcBef>
                <a:spcPts val="0"/>
              </a:spcBef>
              <a:buNone/>
            </a:pPr>
            <a:r>
              <a:rPr lang="en-US" sz="1400" dirty="0">
                <a:latin typeface="Courier New" panose="02070309020205020404" pitchFamily="49" charset="0"/>
                <a:cs typeface="Courier New" panose="02070309020205020404" pitchFamily="49" charset="0"/>
              </a:rPr>
              <a:t>R2(</a:t>
            </a:r>
            <a:r>
              <a:rPr lang="en-US" sz="1400" dirty="0" err="1">
                <a:latin typeface="Courier New" panose="02070309020205020404" pitchFamily="49" charset="0"/>
                <a:cs typeface="Courier New" panose="02070309020205020404" pitchFamily="49" charset="0"/>
              </a:rPr>
              <a:t>config</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track 1 interface </a:t>
            </a:r>
            <a:r>
              <a:rPr lang="en-US" sz="1400" b="1" dirty="0" err="1">
                <a:latin typeface="Courier New" panose="02070309020205020404" pitchFamily="49" charset="0"/>
                <a:cs typeface="Courier New" panose="02070309020205020404" pitchFamily="49" charset="0"/>
              </a:rPr>
              <a:t>ethernet</a:t>
            </a:r>
            <a:r>
              <a:rPr lang="en-US" sz="1400" b="1" dirty="0">
                <a:latin typeface="Courier New" panose="02070309020205020404" pitchFamily="49" charset="0"/>
                <a:cs typeface="Courier New" panose="02070309020205020404" pitchFamily="49" charset="0"/>
              </a:rPr>
              <a:t> 0/0</a:t>
            </a:r>
          </a:p>
          <a:p>
            <a:pPr marL="4762" indent="0">
              <a:spcBef>
                <a:spcPts val="0"/>
              </a:spcBef>
              <a:buNone/>
            </a:pPr>
            <a:r>
              <a:rPr lang="en-US" sz="1400" b="1" dirty="0">
                <a:latin typeface="Courier New" panose="02070309020205020404" pitchFamily="49" charset="0"/>
                <a:cs typeface="Courier New" panose="02070309020205020404" pitchFamily="49" charset="0"/>
              </a:rPr>
              <a:t>line-protocol</a:t>
            </a:r>
          </a:p>
          <a:p>
            <a:pPr marL="4762" indent="0">
              <a:spcBef>
                <a:spcPts val="0"/>
              </a:spcBef>
              <a:buNone/>
            </a:pPr>
            <a:endParaRPr lang="en-US" sz="1400" dirty="0">
              <a:latin typeface="Courier New" panose="02070309020205020404" pitchFamily="49" charset="0"/>
              <a:cs typeface="Courier New" panose="02070309020205020404" pitchFamily="49" charset="0"/>
            </a:endParaRPr>
          </a:p>
          <a:p>
            <a:pPr marL="4762" indent="0">
              <a:spcBef>
                <a:spcPts val="0"/>
              </a:spcBef>
              <a:buNone/>
            </a:pPr>
            <a:r>
              <a:rPr lang="en-US" sz="1400" dirty="0">
                <a:cs typeface="Courier New" panose="02070309020205020404" pitchFamily="49" charset="0"/>
              </a:rPr>
              <a:t>Configure VRRP to track the previously created object and</a:t>
            </a:r>
          </a:p>
          <a:p>
            <a:pPr marL="4762" indent="0">
              <a:spcBef>
                <a:spcPts val="0"/>
              </a:spcBef>
              <a:buNone/>
            </a:pPr>
            <a:r>
              <a:rPr lang="en-US" sz="1400" dirty="0">
                <a:cs typeface="Courier New" panose="02070309020205020404" pitchFamily="49" charset="0"/>
              </a:rPr>
              <a:t>decrease VRRP priority by 20 should the link fail:</a:t>
            </a:r>
          </a:p>
          <a:p>
            <a:pPr marL="4762" indent="0">
              <a:spcBef>
                <a:spcPts val="0"/>
              </a:spcBef>
              <a:buNone/>
            </a:pPr>
            <a:endParaRPr lang="en-US" sz="1400" dirty="0">
              <a:cs typeface="Courier New" panose="02070309020205020404" pitchFamily="49" charset="0"/>
            </a:endParaRPr>
          </a:p>
          <a:p>
            <a:pPr marL="4762" indent="0">
              <a:spcBef>
                <a:spcPts val="0"/>
              </a:spcBef>
              <a:buNone/>
            </a:pPr>
            <a:r>
              <a:rPr lang="en-US" sz="1400" dirty="0">
                <a:latin typeface="Courier New" panose="02070309020205020404" pitchFamily="49" charset="0"/>
                <a:cs typeface="Courier New" panose="02070309020205020404" pitchFamily="49" charset="0"/>
              </a:rPr>
              <a:t>R2(</a:t>
            </a:r>
            <a:r>
              <a:rPr lang="en-US" sz="1400" dirty="0" err="1">
                <a:latin typeface="Courier New" panose="02070309020205020404" pitchFamily="49" charset="0"/>
                <a:cs typeface="Courier New" panose="02070309020205020404" pitchFamily="49" charset="0"/>
              </a:rPr>
              <a:t>config</a:t>
            </a:r>
            <a:r>
              <a:rPr lang="en-US" sz="1400"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inteface</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ethernet</a:t>
            </a:r>
            <a:r>
              <a:rPr lang="en-US" sz="1400" b="1" dirty="0">
                <a:latin typeface="Courier New" panose="02070309020205020404" pitchFamily="49" charset="0"/>
                <a:cs typeface="Courier New" panose="02070309020205020404" pitchFamily="49" charset="0"/>
              </a:rPr>
              <a:t> 0/1</a:t>
            </a:r>
          </a:p>
          <a:p>
            <a:pPr marL="4762" indent="0">
              <a:spcBef>
                <a:spcPts val="0"/>
              </a:spcBef>
              <a:buNone/>
            </a:pPr>
            <a:r>
              <a:rPr lang="en-US" sz="1400" dirty="0">
                <a:latin typeface="Courier New" panose="02070309020205020404" pitchFamily="49" charset="0"/>
                <a:cs typeface="Courier New" panose="02070309020205020404" pitchFamily="49" charset="0"/>
              </a:rPr>
              <a:t>R2(</a:t>
            </a:r>
            <a:r>
              <a:rPr lang="en-US" sz="1400" dirty="0" err="1">
                <a:latin typeface="Courier New" panose="02070309020205020404" pitchFamily="49" charset="0"/>
                <a:cs typeface="Courier New" panose="02070309020205020404" pitchFamily="49" charset="0"/>
              </a:rPr>
              <a:t>config</a:t>
            </a:r>
            <a:r>
              <a:rPr lang="en-US" sz="1400" dirty="0">
                <a:latin typeface="Courier New" panose="02070309020205020404" pitchFamily="49" charset="0"/>
                <a:cs typeface="Courier New" panose="02070309020205020404" pitchFamily="49" charset="0"/>
              </a:rPr>
              <a:t>-if)# </a:t>
            </a:r>
            <a:r>
              <a:rPr lang="en-US" sz="1400" b="1" dirty="0" err="1">
                <a:latin typeface="Courier New" panose="02070309020205020404" pitchFamily="49" charset="0"/>
                <a:cs typeface="Courier New" panose="02070309020205020404" pitchFamily="49" charset="0"/>
              </a:rPr>
              <a:t>vrrp</a:t>
            </a:r>
            <a:r>
              <a:rPr lang="en-US" sz="1400" b="1" dirty="0">
                <a:latin typeface="Courier New" panose="02070309020205020404" pitchFamily="49" charset="0"/>
                <a:cs typeface="Courier New" panose="02070309020205020404" pitchFamily="49" charset="0"/>
              </a:rPr>
              <a:t> 1 track 1 decrement 20</a:t>
            </a:r>
            <a:endParaRPr lang="en-AU" sz="1400" dirty="0">
              <a:latin typeface="Courier New" panose="02070309020205020404" pitchFamily="49" charset="0"/>
              <a:cs typeface="Courier New" panose="02070309020205020404" pitchFamily="49" charset="0"/>
            </a:endParaRPr>
          </a:p>
        </p:txBody>
      </p:sp>
      <p:grpSp>
        <p:nvGrpSpPr>
          <p:cNvPr id="7" name="Group 3"/>
          <p:cNvGrpSpPr>
            <a:grpSpLocks noGrp="1" noUngrp="1" noChangeAspect="1"/>
          </p:cNvGrpSpPr>
          <p:nvPr/>
        </p:nvGrpSpPr>
        <p:grpSpPr bwMode="auto">
          <a:xfrm>
            <a:off x="5066030" y="2719678"/>
            <a:ext cx="3971014" cy="3190240"/>
            <a:chOff x="920750" y="685800"/>
            <a:chExt cx="7302500" cy="5867400"/>
          </a:xfrm>
        </p:grpSpPr>
        <p:pic>
          <p:nvPicPr>
            <p:cNvPr id="8" name="Picture 1" descr="Figure 6-24 VRRP Interface Tracking Configuration"/>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920750" y="685800"/>
              <a:ext cx="73025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920750" y="6210964"/>
              <a:ext cx="7302500" cy="342236"/>
            </a:xfrm>
            <a:prstGeom prst="rect">
              <a:avLst/>
            </a:prstGeom>
            <a:noFill/>
            <a:ln>
              <a:noFill/>
            </a:ln>
          </p:spPr>
          <p:txBody>
            <a:bodyPr anchor="ctr">
              <a:normAutofit fontScale="32500" lnSpcReduction="20000"/>
            </a:bodyPr>
            <a:lstStyle/>
            <a:p>
              <a:pPr algn="ctr" fontAlgn="auto">
                <a:spcBef>
                  <a:spcPts val="0"/>
                </a:spcBef>
                <a:spcAft>
                  <a:spcPts val="0"/>
                </a:spcAft>
                <a:defRPr/>
              </a:pPr>
              <a:endParaRPr lang="en-US" sz="2400" dirty="0">
                <a:latin typeface="+mn-lt"/>
                <a:cs typeface="+mn-cs"/>
              </a:endParaRPr>
            </a:p>
          </p:txBody>
        </p:sp>
      </p:grpSp>
    </p:spTree>
    <p:extLst>
      <p:ext uri="{BB962C8B-B14F-4D97-AF65-F5344CB8AC3E}">
        <p14:creationId xmlns:p14="http://schemas.microsoft.com/office/powerpoint/2010/main" val="31154819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Implementing VRRP on 3650 XE IOS</a:t>
            </a:r>
            <a:endParaRPr lang="en-AU" dirty="0"/>
          </a:p>
        </p:txBody>
      </p:sp>
      <p:sp>
        <p:nvSpPr>
          <p:cNvPr id="6" name="Rectangle 5"/>
          <p:cNvSpPr/>
          <p:nvPr/>
        </p:nvSpPr>
        <p:spPr>
          <a:xfrm>
            <a:off x="1036320" y="2187416"/>
            <a:ext cx="6629400" cy="1477328"/>
          </a:xfrm>
          <a:prstGeom prst="rect">
            <a:avLst/>
          </a:prstGeom>
        </p:spPr>
        <p:txBody>
          <a:bodyPr wrap="square">
            <a:spAutoFit/>
          </a:bodyPr>
          <a:lstStyle/>
          <a:p>
            <a:pPr marL="228600" algn="l">
              <a:lnSpc>
                <a:spcPts val="1300"/>
              </a:lnSpc>
              <a:spcBef>
                <a:spcPts val="600"/>
              </a:spcBef>
              <a:spcAft>
                <a:spcPts val="0"/>
              </a:spcAft>
            </a:pPr>
            <a:r>
              <a:rPr lang="en-US" sz="1400"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DLS2(</a:t>
            </a:r>
            <a:r>
              <a:rPr lang="en-US" sz="1400" dirty="0" err="1">
                <a:solidFill>
                  <a:schemeClr val="tx2"/>
                </a:solidFill>
                <a:latin typeface="Courier New" panose="02070309020205020404" pitchFamily="49" charset="0"/>
                <a:ea typeface="Times New Roman" panose="02020603050405020304" pitchFamily="18" charset="0"/>
                <a:cs typeface="Courier New" panose="02070309020205020404" pitchFamily="49" charset="0"/>
              </a:rPr>
              <a:t>config</a:t>
            </a:r>
            <a:r>
              <a:rPr lang="en-US" sz="1400"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 </a:t>
            </a:r>
            <a:r>
              <a:rPr lang="en-US" sz="1400" b="1" dirty="0" err="1">
                <a:solidFill>
                  <a:schemeClr val="tx2"/>
                </a:solidFill>
                <a:latin typeface="Courier New" panose="02070309020205020404" pitchFamily="49" charset="0"/>
                <a:ea typeface="Times New Roman" panose="02020603050405020304" pitchFamily="18" charset="0"/>
                <a:cs typeface="Courier New" panose="02070309020205020404" pitchFamily="49" charset="0"/>
              </a:rPr>
              <a:t>fhrp</a:t>
            </a:r>
            <a:r>
              <a:rPr lang="en-US" sz="1400" b="1"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 </a:t>
            </a:r>
            <a:r>
              <a:rPr lang="en-US" sz="1400" b="1" dirty="0" err="1">
                <a:solidFill>
                  <a:schemeClr val="tx2"/>
                </a:solidFill>
                <a:latin typeface="Courier New" panose="02070309020205020404" pitchFamily="49" charset="0"/>
                <a:ea typeface="Times New Roman" panose="02020603050405020304" pitchFamily="18" charset="0"/>
                <a:cs typeface="Courier New" panose="02070309020205020404" pitchFamily="49" charset="0"/>
              </a:rPr>
              <a:t>ver</a:t>
            </a:r>
            <a:r>
              <a:rPr lang="en-US" sz="1400" b="1"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 </a:t>
            </a:r>
            <a:r>
              <a:rPr lang="en-US" sz="1400" b="1" dirty="0" err="1">
                <a:solidFill>
                  <a:schemeClr val="tx2"/>
                </a:solidFill>
                <a:latin typeface="Courier New" panose="02070309020205020404" pitchFamily="49" charset="0"/>
                <a:ea typeface="Times New Roman" panose="02020603050405020304" pitchFamily="18" charset="0"/>
                <a:cs typeface="Courier New" panose="02070309020205020404" pitchFamily="49" charset="0"/>
              </a:rPr>
              <a:t>vrrp</a:t>
            </a:r>
            <a:r>
              <a:rPr lang="en-US" sz="1400" b="1"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 v3</a:t>
            </a:r>
            <a:r>
              <a:rPr lang="en-US" sz="1400"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 </a:t>
            </a:r>
            <a:endParaRPr lang="en-AU" sz="1400" dirty="0">
              <a:solidFill>
                <a:schemeClr val="tx2"/>
              </a:solidFill>
              <a:latin typeface="Courier New" panose="02070309020205020404" pitchFamily="49" charset="0"/>
              <a:ea typeface="Times New Roman" panose="02020603050405020304" pitchFamily="18" charset="0"/>
              <a:cs typeface="Courier New" panose="02070309020205020404" pitchFamily="49" charset="0"/>
            </a:endParaRPr>
          </a:p>
          <a:p>
            <a:pPr marL="228600" algn="l">
              <a:lnSpc>
                <a:spcPts val="1300"/>
              </a:lnSpc>
              <a:spcBef>
                <a:spcPts val="600"/>
              </a:spcBef>
              <a:spcAft>
                <a:spcPts val="0"/>
              </a:spcAft>
            </a:pPr>
            <a:r>
              <a:rPr lang="en-US" sz="1400"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DLS2(</a:t>
            </a:r>
            <a:r>
              <a:rPr lang="en-US" sz="1400" dirty="0" err="1">
                <a:solidFill>
                  <a:schemeClr val="tx2"/>
                </a:solidFill>
                <a:latin typeface="Courier New" panose="02070309020205020404" pitchFamily="49" charset="0"/>
                <a:ea typeface="Times New Roman" panose="02020603050405020304" pitchFamily="18" charset="0"/>
                <a:cs typeface="Courier New" panose="02070309020205020404" pitchFamily="49" charset="0"/>
              </a:rPr>
              <a:t>config</a:t>
            </a:r>
            <a:r>
              <a:rPr lang="en-US" sz="1400"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 </a:t>
            </a:r>
            <a:r>
              <a:rPr lang="en-US" sz="1400" b="1"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interface Vlan10</a:t>
            </a:r>
            <a:endParaRPr lang="en-AU" sz="1400" dirty="0">
              <a:solidFill>
                <a:schemeClr val="tx2"/>
              </a:solidFill>
              <a:latin typeface="Courier New" panose="02070309020205020404" pitchFamily="49" charset="0"/>
              <a:ea typeface="Times New Roman" panose="02020603050405020304" pitchFamily="18" charset="0"/>
              <a:cs typeface="Courier New" panose="02070309020205020404" pitchFamily="49" charset="0"/>
            </a:endParaRPr>
          </a:p>
          <a:p>
            <a:pPr marL="228600" algn="l">
              <a:lnSpc>
                <a:spcPts val="1300"/>
              </a:lnSpc>
              <a:spcBef>
                <a:spcPts val="600"/>
              </a:spcBef>
              <a:spcAft>
                <a:spcPts val="0"/>
              </a:spcAft>
            </a:pPr>
            <a:r>
              <a:rPr lang="en-US" sz="1400"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DLS2(</a:t>
            </a:r>
            <a:r>
              <a:rPr lang="en-US" sz="1400" dirty="0" err="1">
                <a:solidFill>
                  <a:schemeClr val="tx2"/>
                </a:solidFill>
                <a:latin typeface="Courier New" panose="02070309020205020404" pitchFamily="49" charset="0"/>
                <a:ea typeface="Times New Roman" panose="02020603050405020304" pitchFamily="18" charset="0"/>
                <a:cs typeface="Courier New" panose="02070309020205020404" pitchFamily="49" charset="0"/>
              </a:rPr>
              <a:t>config</a:t>
            </a:r>
            <a:r>
              <a:rPr lang="en-US" sz="1400"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-if)#  </a:t>
            </a:r>
            <a:r>
              <a:rPr lang="en-US" sz="1400" b="1" dirty="0" err="1">
                <a:solidFill>
                  <a:schemeClr val="tx2"/>
                </a:solidFill>
                <a:latin typeface="Courier New" panose="02070309020205020404" pitchFamily="49" charset="0"/>
                <a:ea typeface="Times New Roman" panose="02020603050405020304" pitchFamily="18" charset="0"/>
                <a:cs typeface="Courier New" panose="02070309020205020404" pitchFamily="49" charset="0"/>
              </a:rPr>
              <a:t>ip</a:t>
            </a:r>
            <a:r>
              <a:rPr lang="en-US" sz="1400" b="1"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 address 172.16.10.1 255.255.255.0</a:t>
            </a:r>
            <a:endParaRPr lang="en-AU" sz="1400" dirty="0">
              <a:solidFill>
                <a:schemeClr val="tx2"/>
              </a:solidFill>
              <a:latin typeface="Courier New" panose="02070309020205020404" pitchFamily="49" charset="0"/>
              <a:ea typeface="Times New Roman" panose="02020603050405020304" pitchFamily="18" charset="0"/>
              <a:cs typeface="Courier New" panose="02070309020205020404" pitchFamily="49" charset="0"/>
            </a:endParaRPr>
          </a:p>
          <a:p>
            <a:pPr marL="228600" algn="l">
              <a:lnSpc>
                <a:spcPts val="1300"/>
              </a:lnSpc>
              <a:spcBef>
                <a:spcPts val="600"/>
              </a:spcBef>
              <a:spcAft>
                <a:spcPts val="0"/>
              </a:spcAft>
            </a:pPr>
            <a:r>
              <a:rPr lang="en-US" sz="1400"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DLS2(</a:t>
            </a:r>
            <a:r>
              <a:rPr lang="en-US" sz="1400" dirty="0" err="1">
                <a:solidFill>
                  <a:schemeClr val="tx2"/>
                </a:solidFill>
                <a:latin typeface="Courier New" panose="02070309020205020404" pitchFamily="49" charset="0"/>
                <a:ea typeface="Times New Roman" panose="02020603050405020304" pitchFamily="18" charset="0"/>
                <a:cs typeface="Courier New" panose="02070309020205020404" pitchFamily="49" charset="0"/>
              </a:rPr>
              <a:t>config</a:t>
            </a:r>
            <a:r>
              <a:rPr lang="en-US" sz="1400"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-if)#  </a:t>
            </a:r>
            <a:r>
              <a:rPr lang="en-US" sz="1400" b="1" dirty="0" err="1">
                <a:solidFill>
                  <a:schemeClr val="tx2"/>
                </a:solidFill>
                <a:latin typeface="Courier New" panose="02070309020205020404" pitchFamily="49" charset="0"/>
                <a:ea typeface="Times New Roman" panose="02020603050405020304" pitchFamily="18" charset="0"/>
                <a:cs typeface="Courier New" panose="02070309020205020404" pitchFamily="49" charset="0"/>
              </a:rPr>
              <a:t>vrrp</a:t>
            </a:r>
            <a:r>
              <a:rPr lang="en-US" sz="1400" b="1"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 10 address-family ipv4</a:t>
            </a:r>
            <a:endParaRPr lang="en-AU" sz="1400" dirty="0">
              <a:solidFill>
                <a:schemeClr val="tx2"/>
              </a:solidFill>
              <a:latin typeface="Courier New" panose="02070309020205020404" pitchFamily="49" charset="0"/>
              <a:ea typeface="Times New Roman" panose="02020603050405020304" pitchFamily="18" charset="0"/>
              <a:cs typeface="Courier New" panose="02070309020205020404" pitchFamily="49" charset="0"/>
            </a:endParaRPr>
          </a:p>
          <a:p>
            <a:pPr marL="228600" algn="l">
              <a:lnSpc>
                <a:spcPts val="1300"/>
              </a:lnSpc>
              <a:spcBef>
                <a:spcPts val="600"/>
              </a:spcBef>
              <a:spcAft>
                <a:spcPts val="0"/>
              </a:spcAft>
            </a:pPr>
            <a:r>
              <a:rPr lang="en-US" sz="1400"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DLS2(</a:t>
            </a:r>
            <a:r>
              <a:rPr lang="en-US" sz="1400" dirty="0" err="1">
                <a:solidFill>
                  <a:schemeClr val="tx2"/>
                </a:solidFill>
                <a:latin typeface="Courier New" panose="02070309020205020404" pitchFamily="49" charset="0"/>
                <a:ea typeface="Times New Roman" panose="02020603050405020304" pitchFamily="18" charset="0"/>
                <a:cs typeface="Courier New" panose="02070309020205020404" pitchFamily="49" charset="0"/>
              </a:rPr>
              <a:t>config</a:t>
            </a:r>
            <a:r>
              <a:rPr lang="en-US" sz="1400"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-if-</a:t>
            </a:r>
            <a:r>
              <a:rPr lang="en-US" sz="1400" dirty="0" err="1">
                <a:solidFill>
                  <a:schemeClr val="tx2"/>
                </a:solidFill>
                <a:latin typeface="Courier New" panose="02070309020205020404" pitchFamily="49" charset="0"/>
                <a:ea typeface="Times New Roman" panose="02020603050405020304" pitchFamily="18" charset="0"/>
                <a:cs typeface="Courier New" panose="02070309020205020404" pitchFamily="49" charset="0"/>
              </a:rPr>
              <a:t>vrrp</a:t>
            </a:r>
            <a:r>
              <a:rPr lang="en-US" sz="1400"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 address </a:t>
            </a:r>
            <a:r>
              <a:rPr lang="en-US" sz="1400" b="1" dirty="0" err="1">
                <a:solidFill>
                  <a:schemeClr val="tx2"/>
                </a:solidFill>
                <a:latin typeface="Courier New" panose="02070309020205020404" pitchFamily="49" charset="0"/>
                <a:ea typeface="Times New Roman" panose="02020603050405020304" pitchFamily="18" charset="0"/>
                <a:cs typeface="Courier New" panose="02070309020205020404" pitchFamily="49" charset="0"/>
              </a:rPr>
              <a:t>ip</a:t>
            </a:r>
            <a:r>
              <a:rPr lang="en-US" sz="1400" b="1"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 172.16.10.5</a:t>
            </a:r>
            <a:endParaRPr lang="en-AU" sz="1400" dirty="0">
              <a:solidFill>
                <a:schemeClr val="tx2"/>
              </a:solidFill>
              <a:latin typeface="Courier New" panose="02070309020205020404" pitchFamily="49" charset="0"/>
              <a:ea typeface="Times New Roman" panose="02020603050405020304" pitchFamily="18" charset="0"/>
              <a:cs typeface="Courier New" panose="02070309020205020404" pitchFamily="49" charset="0"/>
            </a:endParaRPr>
          </a:p>
          <a:p>
            <a:pPr marL="228600" algn="l">
              <a:lnSpc>
                <a:spcPts val="1300"/>
              </a:lnSpc>
              <a:spcBef>
                <a:spcPts val="600"/>
              </a:spcBef>
              <a:spcAft>
                <a:spcPts val="0"/>
              </a:spcAft>
            </a:pPr>
            <a:r>
              <a:rPr lang="en-US" sz="1400"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DLS2(</a:t>
            </a:r>
            <a:r>
              <a:rPr lang="en-US" sz="1400" dirty="0" err="1">
                <a:solidFill>
                  <a:schemeClr val="tx2"/>
                </a:solidFill>
                <a:latin typeface="Courier New" panose="02070309020205020404" pitchFamily="49" charset="0"/>
                <a:ea typeface="Times New Roman" panose="02020603050405020304" pitchFamily="18" charset="0"/>
                <a:cs typeface="Courier New" panose="02070309020205020404" pitchFamily="49" charset="0"/>
              </a:rPr>
              <a:t>config</a:t>
            </a:r>
            <a:r>
              <a:rPr lang="en-US" sz="1400"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-if-</a:t>
            </a:r>
            <a:r>
              <a:rPr lang="en-US" sz="1400" dirty="0" err="1">
                <a:solidFill>
                  <a:schemeClr val="tx2"/>
                </a:solidFill>
                <a:latin typeface="Courier New" panose="02070309020205020404" pitchFamily="49" charset="0"/>
                <a:ea typeface="Times New Roman" panose="02020603050405020304" pitchFamily="18" charset="0"/>
                <a:cs typeface="Courier New" panose="02070309020205020404" pitchFamily="49" charset="0"/>
              </a:rPr>
              <a:t>vrrp</a:t>
            </a:r>
            <a:r>
              <a:rPr lang="en-US" sz="1400"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  </a:t>
            </a:r>
            <a:r>
              <a:rPr lang="en-US" sz="1400" b="1"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priority 150</a:t>
            </a:r>
            <a:endParaRPr lang="en-AU" sz="1400" dirty="0">
              <a:solidFill>
                <a:schemeClr val="tx2"/>
              </a:solidFill>
              <a:effectLst/>
              <a:latin typeface="Courier New" panose="02070309020205020404" pitchFamily="49" charset="0"/>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3898105896"/>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8" descr="ss1"/>
          <p:cNvPicPr>
            <a:picLocks noChangeAspect="1" noChangeArrowheads="1"/>
          </p:cNvPicPr>
          <p:nvPr/>
        </p:nvPicPr>
        <p:blipFill>
          <a:blip r:embed="rId3" cstate="print"/>
          <a:srcRect/>
          <a:stretch>
            <a:fillRect/>
          </a:stretch>
        </p:blipFill>
        <p:spPr bwMode="auto">
          <a:xfrm>
            <a:off x="0" y="1600200"/>
            <a:ext cx="9144000" cy="3194050"/>
          </a:xfrm>
          <a:prstGeom prst="rect">
            <a:avLst/>
          </a:prstGeom>
          <a:noFill/>
          <a:ln w="9525">
            <a:noFill/>
            <a:miter lim="800000"/>
            <a:headEnd/>
            <a:tailEnd/>
          </a:ln>
        </p:spPr>
      </p:pic>
      <p:sp>
        <p:nvSpPr>
          <p:cNvPr id="7171" name="Rectangle 35"/>
          <p:cNvSpPr>
            <a:spLocks noChangeArrowheads="1"/>
          </p:cNvSpPr>
          <p:nvPr/>
        </p:nvSpPr>
        <p:spPr bwMode="auto">
          <a:xfrm>
            <a:off x="0" y="0"/>
            <a:ext cx="9144000" cy="1600200"/>
          </a:xfrm>
          <a:prstGeom prst="rect">
            <a:avLst/>
          </a:prstGeom>
          <a:solidFill>
            <a:schemeClr val="bg1"/>
          </a:solidFill>
          <a:ln w="9525" algn="ctr">
            <a:noFill/>
            <a:miter lim="800000"/>
            <a:headEnd/>
            <a:tailEnd/>
          </a:ln>
        </p:spPr>
        <p:txBody>
          <a:bodyPr wrap="none" lIns="82124" tIns="41061" rIns="82124" bIns="41061" anchor="ctr">
            <a:spAutoFit/>
          </a:bodyPr>
          <a:lstStyle/>
          <a:p>
            <a:endParaRPr lang="en-US"/>
          </a:p>
        </p:txBody>
      </p:sp>
      <p:sp>
        <p:nvSpPr>
          <p:cNvPr id="7172" name="Rectangle 32"/>
          <p:cNvSpPr>
            <a:spLocks noGrp="1" noChangeArrowheads="1"/>
          </p:cNvSpPr>
          <p:nvPr>
            <p:ph type="title" idx="4294967295"/>
          </p:nvPr>
        </p:nvSpPr>
        <p:spPr>
          <a:xfrm>
            <a:off x="0" y="1841500"/>
            <a:ext cx="2940050" cy="2743200"/>
          </a:xfrm>
          <a:prstGeom prst="rect">
            <a:avLst/>
          </a:prstGeom>
          <a:noFill/>
        </p:spPr>
        <p:txBody>
          <a:bodyPr anchor="ctr"/>
          <a:lstStyle/>
          <a:p>
            <a:r>
              <a:rPr lang="en-US" dirty="0">
                <a:solidFill>
                  <a:schemeClr val="bg1"/>
                </a:solidFill>
              </a:rPr>
              <a:t>Gateway Load Balancing Protocol </a:t>
            </a:r>
            <a:r>
              <a:rPr lang="en-US" sz="2800" dirty="0">
                <a:solidFill>
                  <a:schemeClr val="bg1"/>
                </a:solidFill>
              </a:rPr>
              <a:t>(GLBP)</a:t>
            </a:r>
            <a:endParaRPr lang="en-US" sz="3000" b="0" dirty="0">
              <a:solidFill>
                <a:schemeClr val="bg1"/>
              </a:solidFill>
            </a:endParaRPr>
          </a:p>
        </p:txBody>
      </p:sp>
    </p:spTree>
    <p:extLst>
      <p:ext uri="{BB962C8B-B14F-4D97-AF65-F5344CB8AC3E}">
        <p14:creationId xmlns:p14="http://schemas.microsoft.com/office/powerpoint/2010/main" val="3082833201"/>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Gateway Load Balancing Protocol (GLBP)</a:t>
            </a:r>
            <a:endParaRPr lang="en-US" dirty="0"/>
          </a:p>
        </p:txBody>
      </p:sp>
      <p:graphicFrame>
        <p:nvGraphicFramePr>
          <p:cNvPr id="8" name="Table Placeholder 7"/>
          <p:cNvGraphicFramePr>
            <a:graphicFrameLocks noGrp="1"/>
          </p:cNvGraphicFramePr>
          <p:nvPr>
            <p:ph type="tbl" idx="1"/>
            <p:extLst>
              <p:ext uri="{D42A27DB-BD31-4B8C-83A1-F6EECF244321}">
                <p14:modId xmlns:p14="http://schemas.microsoft.com/office/powerpoint/2010/main" val="946084078"/>
              </p:ext>
            </p:extLst>
          </p:nvPr>
        </p:nvGraphicFramePr>
        <p:xfrm>
          <a:off x="279400" y="1204913"/>
          <a:ext cx="8316912" cy="4333240"/>
        </p:xfrm>
        <a:graphic>
          <a:graphicData uri="http://schemas.openxmlformats.org/drawingml/2006/table">
            <a:tbl>
              <a:tblPr firstRow="1" bandRow="1">
                <a:tableStyleId>{5C22544A-7EE6-4342-B048-85BDC9FD1C3A}</a:tableStyleId>
              </a:tblPr>
              <a:tblGrid>
                <a:gridCol w="4158456">
                  <a:extLst>
                    <a:ext uri="{9D8B030D-6E8A-4147-A177-3AD203B41FA5}">
                      <a16:colId xmlns:a16="http://schemas.microsoft.com/office/drawing/2014/main" val="20000"/>
                    </a:ext>
                  </a:extLst>
                </a:gridCol>
                <a:gridCol w="4158456">
                  <a:extLst>
                    <a:ext uri="{9D8B030D-6E8A-4147-A177-3AD203B41FA5}">
                      <a16:colId xmlns:a16="http://schemas.microsoft.com/office/drawing/2014/main" val="20001"/>
                    </a:ext>
                  </a:extLst>
                </a:gridCol>
              </a:tblGrid>
              <a:tr h="370840">
                <a:tc>
                  <a:txBody>
                    <a:bodyPr/>
                    <a:lstStyle/>
                    <a:p>
                      <a:r>
                        <a:rPr lang="en-US" dirty="0"/>
                        <a:t>HSRP</a:t>
                      </a:r>
                    </a:p>
                  </a:txBody>
                  <a:tcPr marL="89110" marR="89110"/>
                </a:tc>
                <a:tc>
                  <a:txBody>
                    <a:bodyPr/>
                    <a:lstStyle/>
                    <a:p>
                      <a:r>
                        <a:rPr lang="en-US" dirty="0"/>
                        <a:t>GLBP</a:t>
                      </a:r>
                    </a:p>
                  </a:txBody>
                  <a:tcPr marL="89110" marR="89110"/>
                </a:tc>
                <a:extLst>
                  <a:ext uri="{0D108BD9-81ED-4DB2-BD59-A6C34878D82A}">
                    <a16:rowId xmlns:a16="http://schemas.microsoft.com/office/drawing/2014/main" val="10000"/>
                  </a:ext>
                </a:extLst>
              </a:tr>
              <a:tr h="370840">
                <a:tc>
                  <a:txBody>
                    <a:bodyPr/>
                    <a:lstStyle/>
                    <a:p>
                      <a:r>
                        <a:rPr lang="en-US" sz="1600" kern="1200" baseline="0" dirty="0">
                          <a:solidFill>
                            <a:schemeClr val="dk1"/>
                          </a:solidFill>
                          <a:latin typeface="+mn-lt"/>
                          <a:ea typeface="+mn-ea"/>
                          <a:cs typeface="+mn-cs"/>
                        </a:rPr>
                        <a:t>Cisco Proprietary, 1994</a:t>
                      </a:r>
                      <a:endParaRPr lang="en-US" sz="1600" b="1" dirty="0">
                        <a:latin typeface="Courier New" pitchFamily="49" charset="0"/>
                        <a:cs typeface="Courier New" pitchFamily="49" charset="0"/>
                      </a:endParaRPr>
                    </a:p>
                  </a:txBody>
                  <a:tcPr marL="89110" marR="89110"/>
                </a:tc>
                <a:tc>
                  <a:txBody>
                    <a:bodyPr/>
                    <a:lstStyle/>
                    <a:p>
                      <a:r>
                        <a:rPr lang="en-US" sz="1600" kern="1200" baseline="0" dirty="0">
                          <a:solidFill>
                            <a:schemeClr val="dk1"/>
                          </a:solidFill>
                          <a:latin typeface="+mn-lt"/>
                          <a:ea typeface="+mn-ea"/>
                          <a:cs typeface="+mn-cs"/>
                        </a:rPr>
                        <a:t>Cisco Proprietary, 2005</a:t>
                      </a:r>
                      <a:endParaRPr lang="en-US" sz="1600" dirty="0"/>
                    </a:p>
                  </a:txBody>
                  <a:tcPr marL="89110" marR="89110"/>
                </a:tc>
                <a:extLst>
                  <a:ext uri="{0D108BD9-81ED-4DB2-BD59-A6C34878D82A}">
                    <a16:rowId xmlns:a16="http://schemas.microsoft.com/office/drawing/2014/main" val="10001"/>
                  </a:ext>
                </a:extLst>
              </a:tr>
              <a:tr h="370840">
                <a:tc>
                  <a:txBody>
                    <a:bodyPr/>
                    <a:lstStyle/>
                    <a:p>
                      <a:r>
                        <a:rPr lang="en-US" sz="1600" kern="1200" baseline="0" dirty="0">
                          <a:solidFill>
                            <a:schemeClr val="dk1"/>
                          </a:solidFill>
                          <a:latin typeface="+mn-lt"/>
                          <a:ea typeface="+mn-ea"/>
                          <a:cs typeface="+mn-cs"/>
                        </a:rPr>
                        <a:t>16 groups max.</a:t>
                      </a:r>
                      <a:endParaRPr lang="en-US" sz="1600" b="1" dirty="0">
                        <a:latin typeface="Courier New" pitchFamily="49" charset="0"/>
                        <a:cs typeface="Courier New" pitchFamily="49" charset="0"/>
                      </a:endParaRPr>
                    </a:p>
                  </a:txBody>
                  <a:tcPr marL="89110" marR="89110"/>
                </a:tc>
                <a:tc>
                  <a:txBody>
                    <a:bodyPr/>
                    <a:lstStyle/>
                    <a:p>
                      <a:r>
                        <a:rPr lang="en-US" sz="1600" kern="1200" baseline="0" dirty="0">
                          <a:solidFill>
                            <a:schemeClr val="dk1"/>
                          </a:solidFill>
                          <a:latin typeface="+mn-lt"/>
                          <a:ea typeface="+mn-ea"/>
                          <a:cs typeface="+mn-cs"/>
                        </a:rPr>
                        <a:t>1024 groups max.</a:t>
                      </a:r>
                      <a:endParaRPr lang="en-US" sz="1600" dirty="0"/>
                    </a:p>
                  </a:txBody>
                  <a:tcPr marL="89110" marR="89110"/>
                </a:tc>
                <a:extLst>
                  <a:ext uri="{0D108BD9-81ED-4DB2-BD59-A6C34878D82A}">
                    <a16:rowId xmlns:a16="http://schemas.microsoft.com/office/drawing/2014/main" val="10002"/>
                  </a:ext>
                </a:extLst>
              </a:tr>
              <a:tr h="370840">
                <a:tc>
                  <a:txBody>
                    <a:bodyPr/>
                    <a:lstStyle/>
                    <a:p>
                      <a:r>
                        <a:rPr lang="en-US" sz="1600" kern="1200" baseline="0" dirty="0">
                          <a:solidFill>
                            <a:schemeClr val="dk1"/>
                          </a:solidFill>
                          <a:latin typeface="+mn-lt"/>
                          <a:ea typeface="+mn-ea"/>
                          <a:cs typeface="+mn-cs"/>
                        </a:rPr>
                        <a:t>1 active, 1 standby, several candidates.</a:t>
                      </a:r>
                      <a:endParaRPr lang="en-US" sz="1600" b="1" dirty="0">
                        <a:latin typeface="Courier New" pitchFamily="49" charset="0"/>
                        <a:cs typeface="Courier New" pitchFamily="49" charset="0"/>
                      </a:endParaRPr>
                    </a:p>
                  </a:txBody>
                  <a:tcPr marL="89110" marR="89110"/>
                </a:tc>
                <a:tc>
                  <a:txBody>
                    <a:bodyPr/>
                    <a:lstStyle/>
                    <a:p>
                      <a:r>
                        <a:rPr lang="en-US" sz="1600" kern="1200" baseline="0" dirty="0">
                          <a:solidFill>
                            <a:schemeClr val="dk1"/>
                          </a:solidFill>
                          <a:latin typeface="+mn-lt"/>
                          <a:ea typeface="+mn-ea"/>
                          <a:cs typeface="+mn-cs"/>
                        </a:rPr>
                        <a:t>1 AVG, several AVF, AVG load balances traffic among  AVF and AVGs</a:t>
                      </a:r>
                      <a:endParaRPr lang="en-US" sz="1600" dirty="0"/>
                    </a:p>
                  </a:txBody>
                  <a:tcPr marL="89110" marR="89110"/>
                </a:tc>
                <a:extLst>
                  <a:ext uri="{0D108BD9-81ED-4DB2-BD59-A6C34878D82A}">
                    <a16:rowId xmlns:a16="http://schemas.microsoft.com/office/drawing/2014/main" val="10003"/>
                  </a:ext>
                </a:extLst>
              </a:tr>
              <a:tr h="370840">
                <a:tc>
                  <a:txBody>
                    <a:bodyPr/>
                    <a:lstStyle/>
                    <a:p>
                      <a:r>
                        <a:rPr lang="en-US" sz="1600" kern="1200" baseline="0" dirty="0">
                          <a:solidFill>
                            <a:schemeClr val="dk1"/>
                          </a:solidFill>
                          <a:latin typeface="+mn-lt"/>
                          <a:ea typeface="+mn-ea"/>
                          <a:cs typeface="+mn-cs"/>
                        </a:rPr>
                        <a:t>Virtual IP is different from Active and</a:t>
                      </a:r>
                    </a:p>
                    <a:p>
                      <a:r>
                        <a:rPr lang="en-US" sz="1600" kern="1200" baseline="0" dirty="0">
                          <a:solidFill>
                            <a:schemeClr val="dk1"/>
                          </a:solidFill>
                          <a:latin typeface="+mn-lt"/>
                          <a:ea typeface="+mn-ea"/>
                          <a:cs typeface="+mn-cs"/>
                        </a:rPr>
                        <a:t>Standby real IP addresses.</a:t>
                      </a:r>
                      <a:endParaRPr lang="en-US" sz="1600" b="1" dirty="0">
                        <a:latin typeface="Courier New" pitchFamily="49" charset="0"/>
                        <a:cs typeface="Courier New" pitchFamily="49" charset="0"/>
                      </a:endParaRPr>
                    </a:p>
                  </a:txBody>
                  <a:tcPr marL="89110" marR="89110"/>
                </a:tc>
                <a:tc>
                  <a:txBody>
                    <a:bodyPr/>
                    <a:lstStyle/>
                    <a:p>
                      <a:r>
                        <a:rPr lang="en-US" sz="1600" kern="1200" baseline="0" dirty="0">
                          <a:solidFill>
                            <a:schemeClr val="dk1"/>
                          </a:solidFill>
                          <a:latin typeface="+mn-lt"/>
                          <a:ea typeface="+mn-ea"/>
                          <a:cs typeface="+mn-cs"/>
                        </a:rPr>
                        <a:t>Virtual IP is different from AVG and AVF real IP addresses</a:t>
                      </a:r>
                      <a:endParaRPr lang="en-US" sz="1600" dirty="0"/>
                    </a:p>
                  </a:txBody>
                  <a:tcPr marL="89110" marR="89110"/>
                </a:tc>
                <a:extLst>
                  <a:ext uri="{0D108BD9-81ED-4DB2-BD59-A6C34878D82A}">
                    <a16:rowId xmlns:a16="http://schemas.microsoft.com/office/drawing/2014/main" val="10004"/>
                  </a:ext>
                </a:extLst>
              </a:tr>
              <a:tr h="370840">
                <a:tc>
                  <a:txBody>
                    <a:bodyPr/>
                    <a:lstStyle/>
                    <a:p>
                      <a:r>
                        <a:rPr lang="en-US" sz="1600" kern="1200" baseline="0" dirty="0">
                          <a:solidFill>
                            <a:schemeClr val="dk1"/>
                          </a:solidFill>
                          <a:latin typeface="+mn-lt"/>
                          <a:ea typeface="+mn-ea"/>
                          <a:cs typeface="+mn-cs"/>
                        </a:rPr>
                        <a:t>1 Virtual MAC address for each group</a:t>
                      </a:r>
                      <a:endParaRPr lang="en-US" sz="1600" b="1" dirty="0">
                        <a:latin typeface="Courier New" pitchFamily="49" charset="0"/>
                        <a:cs typeface="Courier New" pitchFamily="49" charset="0"/>
                      </a:endParaRPr>
                    </a:p>
                  </a:txBody>
                  <a:tcPr marL="89110" marR="89110"/>
                </a:tc>
                <a:tc>
                  <a:txBody>
                    <a:bodyPr/>
                    <a:lstStyle/>
                    <a:p>
                      <a:r>
                        <a:rPr lang="en-US" sz="1600" kern="1200" baseline="0" dirty="0">
                          <a:solidFill>
                            <a:schemeClr val="dk1"/>
                          </a:solidFill>
                          <a:latin typeface="+mn-lt"/>
                          <a:ea typeface="+mn-ea"/>
                          <a:cs typeface="+mn-cs"/>
                        </a:rPr>
                        <a:t>1 Virtual MAC address per AVF/AVG in each group</a:t>
                      </a:r>
                      <a:endParaRPr lang="en-US" sz="1600" dirty="0"/>
                    </a:p>
                  </a:txBody>
                  <a:tcPr marL="89110" marR="89110"/>
                </a:tc>
                <a:extLst>
                  <a:ext uri="{0D108BD9-81ED-4DB2-BD59-A6C34878D82A}">
                    <a16:rowId xmlns:a16="http://schemas.microsoft.com/office/drawing/2014/main" val="10005"/>
                  </a:ext>
                </a:extLst>
              </a:tr>
              <a:tr h="370840">
                <a:tc>
                  <a:txBody>
                    <a:bodyPr/>
                    <a:lstStyle/>
                    <a:p>
                      <a:r>
                        <a:rPr lang="en-US" sz="1600" kern="1200" baseline="0" dirty="0">
                          <a:solidFill>
                            <a:schemeClr val="dk1"/>
                          </a:solidFill>
                          <a:latin typeface="+mn-lt"/>
                          <a:ea typeface="+mn-ea"/>
                          <a:cs typeface="+mn-cs"/>
                        </a:rPr>
                        <a:t>Uses 224.0.0.2 for hello packets.</a:t>
                      </a:r>
                      <a:endParaRPr lang="en-US" sz="1600" b="1" dirty="0">
                        <a:latin typeface="Courier New" pitchFamily="49" charset="0"/>
                        <a:cs typeface="Courier New" pitchFamily="49" charset="0"/>
                      </a:endParaRPr>
                    </a:p>
                  </a:txBody>
                  <a:tcPr marL="89110" marR="89110"/>
                </a:tc>
                <a:tc>
                  <a:txBody>
                    <a:bodyPr/>
                    <a:lstStyle/>
                    <a:p>
                      <a:r>
                        <a:rPr lang="en-US" sz="1600" kern="1200" baseline="0" dirty="0">
                          <a:solidFill>
                            <a:schemeClr val="dk1"/>
                          </a:solidFill>
                          <a:latin typeface="+mn-lt"/>
                          <a:ea typeface="+mn-ea"/>
                          <a:cs typeface="+mn-cs"/>
                        </a:rPr>
                        <a:t>Uses 224.0.0.102 for hello packets.</a:t>
                      </a:r>
                      <a:endParaRPr lang="en-US" sz="1600" dirty="0"/>
                    </a:p>
                  </a:txBody>
                  <a:tcPr marL="89110" marR="89110"/>
                </a:tc>
                <a:extLst>
                  <a:ext uri="{0D108BD9-81ED-4DB2-BD59-A6C34878D82A}">
                    <a16:rowId xmlns:a16="http://schemas.microsoft.com/office/drawing/2014/main" val="10006"/>
                  </a:ext>
                </a:extLst>
              </a:tr>
              <a:tr h="370840">
                <a:tc>
                  <a:txBody>
                    <a:bodyPr/>
                    <a:lstStyle/>
                    <a:p>
                      <a:r>
                        <a:rPr lang="en-US" sz="1600" kern="1200" baseline="0" dirty="0">
                          <a:solidFill>
                            <a:schemeClr val="dk1"/>
                          </a:solidFill>
                          <a:latin typeface="+mn-lt"/>
                          <a:ea typeface="+mn-ea"/>
                          <a:cs typeface="+mn-cs"/>
                        </a:rPr>
                        <a:t>Can track interfaces or objects.</a:t>
                      </a:r>
                      <a:endParaRPr lang="en-US" sz="1600" b="1" dirty="0">
                        <a:latin typeface="Courier New" pitchFamily="49" charset="0"/>
                        <a:cs typeface="Courier New" pitchFamily="49" charset="0"/>
                      </a:endParaRPr>
                    </a:p>
                  </a:txBody>
                  <a:tcPr marL="89110" marR="89110"/>
                </a:tc>
                <a:tc>
                  <a:txBody>
                    <a:bodyPr/>
                    <a:lstStyle/>
                    <a:p>
                      <a:r>
                        <a:rPr lang="en-US" sz="1600" kern="1200" baseline="0" dirty="0">
                          <a:solidFill>
                            <a:schemeClr val="dk1"/>
                          </a:solidFill>
                          <a:latin typeface="+mn-lt"/>
                          <a:ea typeface="+mn-ea"/>
                          <a:cs typeface="+mn-cs"/>
                        </a:rPr>
                        <a:t>Can track only objects.</a:t>
                      </a:r>
                      <a:endParaRPr lang="en-US" sz="1600" dirty="0"/>
                    </a:p>
                  </a:txBody>
                  <a:tcPr marL="89110" marR="89110"/>
                </a:tc>
                <a:extLst>
                  <a:ext uri="{0D108BD9-81ED-4DB2-BD59-A6C34878D82A}">
                    <a16:rowId xmlns:a16="http://schemas.microsoft.com/office/drawing/2014/main" val="10008"/>
                  </a:ext>
                </a:extLst>
              </a:tr>
              <a:tr h="370840">
                <a:tc>
                  <a:txBody>
                    <a:bodyPr/>
                    <a:lstStyle/>
                    <a:p>
                      <a:r>
                        <a:rPr lang="en-US" sz="1600" kern="1200" baseline="0" dirty="0">
                          <a:solidFill>
                            <a:schemeClr val="dk1"/>
                          </a:solidFill>
                          <a:latin typeface="+mn-lt"/>
                          <a:ea typeface="+mn-ea"/>
                          <a:cs typeface="+mn-cs"/>
                        </a:rPr>
                        <a:t>Default timers: hello 3 s, holdtime 10 s</a:t>
                      </a:r>
                      <a:endParaRPr lang="en-US" sz="1600" b="1" dirty="0">
                        <a:latin typeface="Courier New" pitchFamily="49" charset="0"/>
                        <a:cs typeface="Courier New" pitchFamily="49" charset="0"/>
                      </a:endParaRPr>
                    </a:p>
                  </a:txBody>
                  <a:tcPr marL="89110" marR="89110"/>
                </a:tc>
                <a:tc>
                  <a:txBody>
                    <a:bodyPr/>
                    <a:lstStyle/>
                    <a:p>
                      <a:r>
                        <a:rPr lang="en-US" sz="1600" kern="1200" baseline="0" dirty="0">
                          <a:solidFill>
                            <a:schemeClr val="dk1"/>
                          </a:solidFill>
                          <a:latin typeface="+mn-lt"/>
                          <a:ea typeface="+mn-ea"/>
                          <a:cs typeface="+mn-cs"/>
                        </a:rPr>
                        <a:t>Default timers: hello 3 s, holdtime 10 s</a:t>
                      </a:r>
                      <a:endParaRPr lang="en-US" sz="1600" dirty="0"/>
                    </a:p>
                  </a:txBody>
                  <a:tcPr marL="89110" marR="89110"/>
                </a:tc>
                <a:extLst>
                  <a:ext uri="{0D108BD9-81ED-4DB2-BD59-A6C34878D82A}">
                    <a16:rowId xmlns:a16="http://schemas.microsoft.com/office/drawing/2014/main" val="10009"/>
                  </a:ext>
                </a:extLst>
              </a:tr>
              <a:tr h="370840">
                <a:tc>
                  <a:txBody>
                    <a:bodyPr/>
                    <a:lstStyle/>
                    <a:p>
                      <a:r>
                        <a:rPr lang="en-US" sz="1600" kern="1200" baseline="0" dirty="0">
                          <a:solidFill>
                            <a:schemeClr val="dk1"/>
                          </a:solidFill>
                          <a:latin typeface="+mn-lt"/>
                          <a:ea typeface="+mn-ea"/>
                          <a:cs typeface="+mn-cs"/>
                        </a:rPr>
                        <a:t>Authentication supported</a:t>
                      </a:r>
                      <a:endParaRPr lang="en-US" sz="1600" b="1" dirty="0">
                        <a:latin typeface="Courier New" pitchFamily="49" charset="0"/>
                        <a:cs typeface="Courier New" pitchFamily="49" charset="0"/>
                      </a:endParaRPr>
                    </a:p>
                  </a:txBody>
                  <a:tcPr marL="89110" marR="89110"/>
                </a:tc>
                <a:tc>
                  <a:txBody>
                    <a:bodyPr/>
                    <a:lstStyle/>
                    <a:p>
                      <a:r>
                        <a:rPr lang="en-US" sz="1600" kern="1200" baseline="0" dirty="0">
                          <a:solidFill>
                            <a:schemeClr val="dk1"/>
                          </a:solidFill>
                          <a:latin typeface="+mn-lt"/>
                          <a:ea typeface="+mn-ea"/>
                          <a:cs typeface="+mn-cs"/>
                        </a:rPr>
                        <a:t>Authentication supported</a:t>
                      </a:r>
                      <a:endParaRPr lang="en-US" sz="1600" dirty="0"/>
                    </a:p>
                  </a:txBody>
                  <a:tcPr marL="89110" marR="89110"/>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GLBP Functions (1)</a:t>
            </a:r>
            <a:endParaRPr lang="en-US" dirty="0"/>
          </a:p>
        </p:txBody>
      </p:sp>
      <p:sp>
        <p:nvSpPr>
          <p:cNvPr id="8" name="Content Placeholder 7"/>
          <p:cNvSpPr>
            <a:spLocks noGrp="1"/>
          </p:cNvSpPr>
          <p:nvPr>
            <p:ph idx="11"/>
          </p:nvPr>
        </p:nvSpPr>
        <p:spPr/>
        <p:txBody>
          <a:bodyPr>
            <a:noAutofit/>
          </a:bodyPr>
          <a:lstStyle/>
          <a:p>
            <a:r>
              <a:rPr lang="en-US" sz="1600" b="1" dirty="0"/>
              <a:t>GLBP active virtual gateway (AVG)</a:t>
            </a:r>
            <a:r>
              <a:rPr lang="en-US" sz="1600" dirty="0"/>
              <a:t>:Members of a GLBP group elect one gateway to be the AVG for that group. Other group members provide backup for the AVG if the AVG becomes unavailable. The AVG assigns a virtual MAC address to each member of the GLBP group.</a:t>
            </a:r>
          </a:p>
          <a:p>
            <a:r>
              <a:rPr lang="en-US" sz="1600" b="1" dirty="0"/>
              <a:t>GLBP active virtual forwarder (AVF)</a:t>
            </a:r>
            <a:r>
              <a:rPr lang="en-US" sz="1600" dirty="0"/>
              <a:t>: Each gateway assumes responsibility for forwarding packets that are sent to the virtual MAC address assigned to that gateway by the AVG. These gateways are known as AVFs for their virtual MAC address.</a:t>
            </a:r>
          </a:p>
          <a:p>
            <a:r>
              <a:rPr lang="en-US" sz="1600" b="1" dirty="0"/>
              <a:t>GLBP communication</a:t>
            </a:r>
            <a:r>
              <a:rPr lang="en-US" sz="1600" dirty="0"/>
              <a:t>: GLBP members communicate between each other through hello messages sent every 3 seconds to the multicast address 224.0.0.102, User </a:t>
            </a:r>
            <a:r>
              <a:rPr lang="pt-BR" sz="1600" dirty="0"/>
              <a:t>Datagram Protocol (UDP) port 3222.</a:t>
            </a:r>
            <a:endParaRPr lang="en-US" sz="1600" dirty="0"/>
          </a:p>
        </p:txBody>
      </p:sp>
      <p:pic>
        <p:nvPicPr>
          <p:cNvPr id="10" name="Picture 2"/>
          <p:cNvPicPr>
            <a:picLocks noGrp="1" noChangeAspect="1" noChangeArrowheads="1"/>
          </p:cNvPicPr>
          <p:nvPr>
            <p:ph sz="quarter" idx="12"/>
          </p:nvPr>
        </p:nvPicPr>
        <p:blipFill>
          <a:blip r:embed="rId3" cstate="print"/>
          <a:stretch>
            <a:fillRect/>
          </a:stretch>
        </p:blipFill>
        <p:spPr bwMode="auto">
          <a:xfrm>
            <a:off x="783713" y="1076325"/>
            <a:ext cx="7522598" cy="27320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GLBP Functions (2)</a:t>
            </a:r>
            <a:endParaRPr lang="en-US" dirty="0"/>
          </a:p>
        </p:txBody>
      </p:sp>
      <p:sp>
        <p:nvSpPr>
          <p:cNvPr id="8" name="Content Placeholder 7"/>
          <p:cNvSpPr>
            <a:spLocks noGrp="1"/>
          </p:cNvSpPr>
          <p:nvPr>
            <p:ph idx="11"/>
          </p:nvPr>
        </p:nvSpPr>
        <p:spPr>
          <a:xfrm>
            <a:off x="279400" y="3897849"/>
            <a:ext cx="8520354" cy="2734599"/>
          </a:xfrm>
        </p:spPr>
        <p:txBody>
          <a:bodyPr>
            <a:noAutofit/>
          </a:bodyPr>
          <a:lstStyle/>
          <a:p>
            <a:r>
              <a:rPr lang="en-US" sz="1600" dirty="0"/>
              <a:t>Router A is acting as the AVG. Router A has assigned virtual MAC 0007.b400.0101 to itself.</a:t>
            </a:r>
          </a:p>
          <a:p>
            <a:r>
              <a:rPr lang="en-US" sz="1600" dirty="0"/>
              <a:t>Router B is acting as AVF for the virtual MAC 0007.b400.0102 assigned to it by Router A. </a:t>
            </a:r>
          </a:p>
          <a:p>
            <a:r>
              <a:rPr lang="en-US" sz="1600" dirty="0"/>
              <a:t>Client 1 default gateway is Router A.</a:t>
            </a:r>
          </a:p>
          <a:p>
            <a:r>
              <a:rPr lang="en-US" sz="1600" dirty="0"/>
              <a:t>Client 2 default gateway is Router B based on the virtual MAC assignment</a:t>
            </a:r>
            <a:r>
              <a:rPr lang="en-US" sz="1600" dirty="0" smtClean="0"/>
              <a:t>.</a:t>
            </a:r>
          </a:p>
          <a:p>
            <a:r>
              <a:rPr lang="en-AU" sz="1600" b="1" dirty="0"/>
              <a:t>Active Virtual Gateway (AVG)</a:t>
            </a:r>
            <a:r>
              <a:rPr lang="en-AU" sz="1600" dirty="0"/>
              <a:t> assigns each router in the group a unique virtual MAC address, following the format: </a:t>
            </a:r>
            <a:r>
              <a:rPr lang="en-AU" sz="1600" b="1" dirty="0" smtClean="0"/>
              <a:t>0007.B40x.xxyy</a:t>
            </a:r>
            <a:r>
              <a:rPr lang="en-AU" sz="1600" dirty="0"/>
              <a:t> (where </a:t>
            </a:r>
            <a:r>
              <a:rPr lang="en-AU" sz="1600" dirty="0" smtClean="0"/>
              <a:t>xxx </a:t>
            </a:r>
            <a:r>
              <a:rPr lang="en-AU" sz="1600" dirty="0"/>
              <a:t>is the GLBP group number and </a:t>
            </a:r>
            <a:r>
              <a:rPr lang="en-AU" sz="1600" dirty="0" err="1"/>
              <a:t>yy</a:t>
            </a:r>
            <a:r>
              <a:rPr lang="en-AU" sz="1600" dirty="0"/>
              <a:t> </a:t>
            </a:r>
            <a:r>
              <a:rPr lang="en-AU" sz="1600" dirty="0" smtClean="0"/>
              <a:t>indicates the active virtual forwarder (AVF</a:t>
            </a:r>
            <a:r>
              <a:rPr lang="en-AU" sz="1600" smtClean="0"/>
              <a:t>) number, (01</a:t>
            </a:r>
            <a:r>
              <a:rPr lang="en-AU" sz="1600" dirty="0"/>
              <a:t>, 02…)</a:t>
            </a:r>
          </a:p>
          <a:p>
            <a:endParaRPr lang="en-US" sz="2000" dirty="0"/>
          </a:p>
        </p:txBody>
      </p:sp>
      <p:pic>
        <p:nvPicPr>
          <p:cNvPr id="9" name="Picture 2"/>
          <p:cNvPicPr>
            <a:picLocks noGrp="1" noChangeAspect="1" noChangeArrowheads="1"/>
          </p:cNvPicPr>
          <p:nvPr>
            <p:ph sz="quarter" idx="12"/>
          </p:nvPr>
        </p:nvPicPr>
        <p:blipFill>
          <a:blip r:embed="rId3" cstate="print"/>
          <a:stretch>
            <a:fillRect/>
          </a:stretch>
        </p:blipFill>
        <p:spPr bwMode="auto">
          <a:xfrm>
            <a:off x="783713" y="1076325"/>
            <a:ext cx="7522598" cy="27320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The Need for First-Hop Redundancy</a:t>
            </a:r>
          </a:p>
        </p:txBody>
      </p:sp>
      <p:sp>
        <p:nvSpPr>
          <p:cNvPr id="6" name="Content Placeholder 5"/>
          <p:cNvSpPr>
            <a:spLocks noGrp="1"/>
          </p:cNvSpPr>
          <p:nvPr>
            <p:ph idx="1"/>
          </p:nvPr>
        </p:nvSpPr>
        <p:spPr>
          <a:xfrm>
            <a:off x="164319" y="1196751"/>
            <a:ext cx="4735227" cy="5661249"/>
          </a:xfrm>
        </p:spPr>
        <p:txBody>
          <a:bodyPr/>
          <a:lstStyle/>
          <a:p>
            <a:r>
              <a:rPr lang="en-AU" dirty="0"/>
              <a:t>Router A and Router B are connected to the 10.1.10.0/24 network.</a:t>
            </a:r>
          </a:p>
          <a:p>
            <a:r>
              <a:rPr lang="en-AU" dirty="0"/>
              <a:t>If Router A fails, the routing protocol will dynamically converge, and Router B will forward packets.</a:t>
            </a:r>
          </a:p>
          <a:p>
            <a:r>
              <a:rPr lang="en-AU" dirty="0"/>
              <a:t>Network hosts such as PCs printers and servers do not support dynamic routing protocols.</a:t>
            </a:r>
          </a:p>
          <a:p>
            <a:r>
              <a:rPr lang="en-AU" dirty="0"/>
              <a:t>Whenever a host wants to communicate with a host on a different subnet, the packet must be relayed through a Layer 3 device.</a:t>
            </a:r>
          </a:p>
          <a:p>
            <a:r>
              <a:rPr lang="en-AU" dirty="0"/>
              <a:t>This is done via proxy ARP or a default gateway setting.</a:t>
            </a:r>
          </a:p>
          <a:p>
            <a:r>
              <a:rPr lang="en-AU" dirty="0"/>
              <a:t>If the link to the Layer 3 device fails, the host is unable to communicate with a host on another subnet.</a:t>
            </a:r>
          </a:p>
        </p:txBody>
      </p:sp>
      <p:grpSp>
        <p:nvGrpSpPr>
          <p:cNvPr id="7" name="Group 3"/>
          <p:cNvGrpSpPr>
            <a:grpSpLocks noGrp="1" noUngrp="1" noChangeAspect="1"/>
          </p:cNvGrpSpPr>
          <p:nvPr/>
        </p:nvGrpSpPr>
        <p:grpSpPr bwMode="auto">
          <a:xfrm>
            <a:off x="4995081" y="1320942"/>
            <a:ext cx="3892337" cy="5280025"/>
            <a:chOff x="1989138" y="685800"/>
            <a:chExt cx="5165725" cy="5867400"/>
          </a:xfrm>
        </p:grpSpPr>
        <p:pic>
          <p:nvPicPr>
            <p:cNvPr id="8" name="Picture 1" descr="Figure 6-1 The Need for First-Hop Redundancy"/>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989138" y="685800"/>
              <a:ext cx="516572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1989138" y="6210964"/>
              <a:ext cx="5165725" cy="342236"/>
            </a:xfrm>
            <a:prstGeom prst="rect">
              <a:avLst/>
            </a:prstGeom>
            <a:noFill/>
            <a:ln>
              <a:noFill/>
            </a:ln>
          </p:spPr>
          <p:txBody>
            <a:bodyPr anchor="ctr">
              <a:normAutofit fontScale="85000" lnSpcReduction="20000"/>
            </a:bodyPr>
            <a:lstStyle/>
            <a:p>
              <a:pPr algn="ctr" fontAlgn="auto">
                <a:spcBef>
                  <a:spcPts val="0"/>
                </a:spcBef>
                <a:spcAft>
                  <a:spcPts val="0"/>
                </a:spcAft>
                <a:defRPr/>
              </a:pPr>
              <a:endParaRPr lang="en-US" sz="2400" dirty="0">
                <a:latin typeface="+mn-lt"/>
                <a:cs typeface="+mn-cs"/>
              </a:endParaRPr>
            </a:p>
          </p:txBody>
        </p:sp>
      </p:grpSp>
    </p:spTree>
    <p:extLst>
      <p:ext uri="{BB962C8B-B14F-4D97-AF65-F5344CB8AC3E}">
        <p14:creationId xmlns:p14="http://schemas.microsoft.com/office/powerpoint/2010/main" val="22726001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Rectangle 2"/>
          <p:cNvSpPr>
            <a:spLocks noGrp="1" noChangeArrowheads="1"/>
          </p:cNvSpPr>
          <p:nvPr>
            <p:ph type="title"/>
          </p:nvPr>
        </p:nvSpPr>
        <p:spPr/>
        <p:txBody>
          <a:bodyPr/>
          <a:lstStyle/>
          <a:p>
            <a:r>
              <a:rPr lang="en-US" dirty="0"/>
              <a:t>GLBP Features</a:t>
            </a:r>
          </a:p>
        </p:txBody>
      </p:sp>
      <p:sp>
        <p:nvSpPr>
          <p:cNvPr id="4" name="Content Placeholder 12"/>
          <p:cNvSpPr>
            <a:spLocks noGrp="1"/>
          </p:cNvSpPr>
          <p:nvPr>
            <p:ph idx="1"/>
          </p:nvPr>
        </p:nvSpPr>
        <p:spPr>
          <a:prstGeom prst="rect">
            <a:avLst/>
          </a:prstGeom>
        </p:spPr>
        <p:txBody>
          <a:bodyPr>
            <a:noAutofit/>
          </a:bodyPr>
          <a:lstStyle/>
          <a:p>
            <a:r>
              <a:rPr lang="en-US" sz="2000" b="1" dirty="0"/>
              <a:t>Load sharing: </a:t>
            </a:r>
            <a:r>
              <a:rPr lang="en-US" sz="2000" dirty="0"/>
              <a:t>You can configure GLBP in such a way that multiple routers can share traffic from LAN clients, thereby sharing the traffic load more equitably among available routers.</a:t>
            </a:r>
          </a:p>
          <a:p>
            <a:r>
              <a:rPr lang="en-US" sz="2000" b="1" dirty="0"/>
              <a:t>Multiple virtual routers: </a:t>
            </a:r>
            <a:r>
              <a:rPr lang="en-US" sz="2000" dirty="0"/>
              <a:t>GLBP supports up to 1024 virtual routers (GLBP groups) on each physical interface of a router and up to four virtual forwarders per group.</a:t>
            </a:r>
          </a:p>
          <a:p>
            <a:r>
              <a:rPr lang="en-US" sz="2000" b="1" dirty="0"/>
              <a:t>Preemption: </a:t>
            </a:r>
            <a:r>
              <a:rPr lang="en-US" sz="2000" dirty="0"/>
              <a:t>The redundancy scheme of GLBP enables you to preempt an AVG with a higher priority backup virtual gateway that has become available. Forwarder preemption works in a similar way, except that forwarder preemption uses weighting instead of priority and is enabled by default.</a:t>
            </a:r>
          </a:p>
          <a:p>
            <a:r>
              <a:rPr lang="en-US" sz="2000" b="1" dirty="0"/>
              <a:t>Efficient resource utilization: </a:t>
            </a:r>
            <a:r>
              <a:rPr lang="en-US" sz="2000" dirty="0"/>
              <a:t>GLBP makes it possible for any router in a group to serve as a backup, which eliminates the need for a dedicated backup router because all available routers can support network traffic.</a:t>
            </a:r>
            <a:endParaRPr lang="en-US" sz="2000" dirty="0">
              <a:cs typeface="Courier New"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Rectangle 2"/>
          <p:cNvSpPr>
            <a:spLocks noGrp="1" noChangeArrowheads="1"/>
          </p:cNvSpPr>
          <p:nvPr>
            <p:ph type="title"/>
          </p:nvPr>
        </p:nvSpPr>
        <p:spPr/>
        <p:txBody>
          <a:bodyPr/>
          <a:lstStyle/>
          <a:p>
            <a:r>
              <a:rPr lang="en-US"/>
              <a:t>GLBP Operations (1)</a:t>
            </a:r>
            <a:endParaRPr lang="en-US" dirty="0"/>
          </a:p>
        </p:txBody>
      </p:sp>
      <p:sp>
        <p:nvSpPr>
          <p:cNvPr id="4" name="Content Placeholder 12"/>
          <p:cNvSpPr>
            <a:spLocks noGrp="1"/>
          </p:cNvSpPr>
          <p:nvPr>
            <p:ph idx="1"/>
          </p:nvPr>
        </p:nvSpPr>
        <p:spPr/>
        <p:txBody>
          <a:bodyPr>
            <a:noAutofit/>
          </a:bodyPr>
          <a:lstStyle/>
          <a:p>
            <a:pPr>
              <a:buNone/>
            </a:pPr>
            <a:r>
              <a:rPr lang="en-US" dirty="0"/>
              <a:t>Operational modes for load balancing:</a:t>
            </a:r>
          </a:p>
          <a:p>
            <a:r>
              <a:rPr lang="en-US" b="1" dirty="0"/>
              <a:t>Weighted load-balancing algorithm</a:t>
            </a:r>
            <a:r>
              <a:rPr lang="en-US" dirty="0"/>
              <a:t>: The amount of load directed to a router is dependent upon the weighting value advertised by that router.</a:t>
            </a:r>
          </a:p>
          <a:p>
            <a:r>
              <a:rPr lang="en-US" b="1" dirty="0"/>
              <a:t>Host-dependent load-balancing algorithm</a:t>
            </a:r>
            <a:r>
              <a:rPr lang="en-US" dirty="0"/>
              <a:t>: A host is guaranteed use of the same virtual MAC address as long as that virtual MAC address is participating in the GLBP group.</a:t>
            </a:r>
          </a:p>
          <a:p>
            <a:r>
              <a:rPr lang="en-US" b="1" dirty="0"/>
              <a:t>Round-robin load-balancing algorithm</a:t>
            </a:r>
            <a:r>
              <a:rPr lang="en-US" dirty="0"/>
              <a:t>: As clients send ARP requests to resolve the MAC address of the default gateway, the reply to each client contains the MAC address of the next possible router in round-robin fashion. All routers’ MAC addresses take turns being included in address resolution replies for the default gateway IP address.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Rectangle 2"/>
          <p:cNvSpPr>
            <a:spLocks noGrp="1" noChangeArrowheads="1"/>
          </p:cNvSpPr>
          <p:nvPr>
            <p:ph type="title"/>
          </p:nvPr>
        </p:nvSpPr>
        <p:spPr/>
        <p:txBody>
          <a:bodyPr/>
          <a:lstStyle/>
          <a:p>
            <a:r>
              <a:rPr lang="en-US"/>
              <a:t>GLBP Operations (2)</a:t>
            </a:r>
            <a:endParaRPr lang="en-US" dirty="0"/>
          </a:p>
        </p:txBody>
      </p:sp>
      <p:sp>
        <p:nvSpPr>
          <p:cNvPr id="6" name="Content Placeholder 12"/>
          <p:cNvSpPr>
            <a:spLocks noGrp="1"/>
          </p:cNvSpPr>
          <p:nvPr>
            <p:ph idx="11"/>
          </p:nvPr>
        </p:nvSpPr>
        <p:spPr>
          <a:xfrm>
            <a:off x="279400" y="4321277"/>
            <a:ext cx="8520354" cy="2102827"/>
          </a:xfrm>
        </p:spPr>
        <p:txBody>
          <a:bodyPr>
            <a:noAutofit/>
          </a:bodyPr>
          <a:lstStyle/>
          <a:p>
            <a:r>
              <a:rPr lang="en-US" sz="2000" dirty="0"/>
              <a:t>By default, GLBP attempts to balance traffic on a per-host basis using the round-robin algorithm. </a:t>
            </a:r>
          </a:p>
          <a:p>
            <a:r>
              <a:rPr lang="en-US" sz="2000" dirty="0"/>
              <a:t>When a client sends an ARP message for the gateway IP address, the AVG returns the virtual MAC address of one of the AVFs. </a:t>
            </a:r>
          </a:p>
          <a:p>
            <a:r>
              <a:rPr lang="en-US" sz="2000" dirty="0"/>
              <a:t>When a second client sends an ARP message, the AVG returns the next virtual MAC address from the list. </a:t>
            </a:r>
          </a:p>
        </p:txBody>
      </p:sp>
      <p:pic>
        <p:nvPicPr>
          <p:cNvPr id="11" name="Content Placeholder 10" descr="GLBP AVG Operation.jpg"/>
          <p:cNvPicPr>
            <a:picLocks noGrp="1" noChangeAspect="1"/>
          </p:cNvPicPr>
          <p:nvPr>
            <p:ph sz="quarter" idx="12"/>
          </p:nvPr>
        </p:nvPicPr>
        <p:blipFill>
          <a:blip r:embed="rId3" cstate="print"/>
          <a:stretch>
            <a:fillRect/>
          </a:stretch>
        </p:blipFill>
        <p:spPr>
          <a:xfrm>
            <a:off x="2048688" y="1076325"/>
            <a:ext cx="4992648" cy="27320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Rectangle 2"/>
          <p:cNvSpPr>
            <a:spLocks noGrp="1" noChangeArrowheads="1"/>
          </p:cNvSpPr>
          <p:nvPr>
            <p:ph type="title"/>
          </p:nvPr>
        </p:nvSpPr>
        <p:spPr/>
        <p:txBody>
          <a:bodyPr/>
          <a:lstStyle/>
          <a:p>
            <a:r>
              <a:rPr lang="en-US"/>
              <a:t>GLBP Operations (3)</a:t>
            </a:r>
            <a:endParaRPr lang="en-US" dirty="0"/>
          </a:p>
        </p:txBody>
      </p:sp>
      <p:sp>
        <p:nvSpPr>
          <p:cNvPr id="6" name="Content Placeholder 12"/>
          <p:cNvSpPr>
            <a:spLocks noGrp="1"/>
          </p:cNvSpPr>
          <p:nvPr>
            <p:ph idx="11"/>
          </p:nvPr>
        </p:nvSpPr>
        <p:spPr>
          <a:xfrm>
            <a:off x="279400" y="4734231"/>
            <a:ext cx="8520354" cy="1689873"/>
          </a:xfrm>
        </p:spPr>
        <p:txBody>
          <a:bodyPr>
            <a:noAutofit/>
          </a:bodyPr>
          <a:lstStyle/>
          <a:p>
            <a:r>
              <a:rPr lang="en-US" sz="2000" dirty="0"/>
              <a:t>Having each resolved a different MAC address for the default gateway, Clients A and B send their routed traffic to separate routers, although they both have the same default gateway address configured. </a:t>
            </a:r>
          </a:p>
          <a:p>
            <a:r>
              <a:rPr lang="en-US" sz="2000" dirty="0"/>
              <a:t>Each GLBP router is an AVF for the virtual MAC address to which it has been assigned.</a:t>
            </a:r>
          </a:p>
          <a:p>
            <a:endParaRPr lang="en-US" sz="2000" dirty="0"/>
          </a:p>
          <a:p>
            <a:endParaRPr lang="en-US" sz="2000" dirty="0"/>
          </a:p>
        </p:txBody>
      </p:sp>
      <p:pic>
        <p:nvPicPr>
          <p:cNvPr id="8" name="Content Placeholder 7" descr="GLBP AVG Operation.jpg"/>
          <p:cNvPicPr>
            <a:picLocks noGrp="1" noChangeAspect="1"/>
          </p:cNvPicPr>
          <p:nvPr>
            <p:ph sz="quarter" idx="12"/>
          </p:nvPr>
        </p:nvPicPr>
        <p:blipFill>
          <a:blip r:embed="rId3" cstate="print"/>
          <a:stretch>
            <a:fillRect/>
          </a:stretch>
        </p:blipFill>
        <p:spPr>
          <a:xfrm>
            <a:off x="2042127" y="1076325"/>
            <a:ext cx="5005771" cy="2732088"/>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Rectangle 2"/>
          <p:cNvSpPr>
            <a:spLocks noGrp="1" noChangeArrowheads="1"/>
          </p:cNvSpPr>
          <p:nvPr>
            <p:ph type="title"/>
          </p:nvPr>
        </p:nvSpPr>
        <p:spPr/>
        <p:txBody>
          <a:bodyPr/>
          <a:lstStyle/>
          <a:p>
            <a:r>
              <a:rPr lang="en-US"/>
              <a:t>GLBP Interface Tracking (1)</a:t>
            </a:r>
            <a:endParaRPr lang="en-US" dirty="0"/>
          </a:p>
        </p:txBody>
      </p:sp>
      <p:sp>
        <p:nvSpPr>
          <p:cNvPr id="6" name="Content Placeholder 12"/>
          <p:cNvSpPr>
            <a:spLocks noGrp="1"/>
          </p:cNvSpPr>
          <p:nvPr>
            <p:ph idx="11"/>
          </p:nvPr>
        </p:nvSpPr>
        <p:spPr>
          <a:xfrm>
            <a:off x="279400" y="4281163"/>
            <a:ext cx="8520354" cy="1630878"/>
          </a:xfrm>
        </p:spPr>
        <p:txBody>
          <a:bodyPr>
            <a:noAutofit/>
          </a:bodyPr>
          <a:lstStyle/>
          <a:p>
            <a:r>
              <a:rPr lang="en-US" sz="2000" dirty="0"/>
              <a:t>Like HSRP, GLBP can be configured to track </a:t>
            </a:r>
            <a:r>
              <a:rPr lang="en-US" sz="2000" dirty="0" smtClean="0"/>
              <a:t>interfaces</a:t>
            </a:r>
            <a:r>
              <a:rPr lang="en-US" sz="2000" dirty="0"/>
              <a:t> </a:t>
            </a:r>
            <a:r>
              <a:rPr lang="en-US" sz="2000" dirty="0" smtClean="0"/>
              <a:t>via objects</a:t>
            </a:r>
            <a:endParaRPr lang="en-US" sz="2000" dirty="0"/>
          </a:p>
          <a:p>
            <a:r>
              <a:rPr lang="en-US" sz="2000" dirty="0"/>
              <a:t>The WAN link from Router R1 is lost. GLBP detects the failure. Just like HSRP, GLBP decrements the gateway priority when a tracked interface fails. The second gateway then becomes primary. This transition is transparent for the LAN client.</a:t>
            </a:r>
          </a:p>
          <a:p>
            <a:endParaRPr lang="en-US" sz="2000" dirty="0"/>
          </a:p>
        </p:txBody>
      </p:sp>
      <p:pic>
        <p:nvPicPr>
          <p:cNvPr id="11" name="Content Placeholder 10" descr="GLBP AVG Operation.jpg"/>
          <p:cNvPicPr>
            <a:picLocks noGrp="1" noChangeAspect="1"/>
          </p:cNvPicPr>
          <p:nvPr>
            <p:ph sz="quarter" idx="12"/>
          </p:nvPr>
        </p:nvPicPr>
        <p:blipFill>
          <a:blip r:embed="rId3" cstate="print"/>
          <a:stretch>
            <a:fillRect/>
          </a:stretch>
        </p:blipFill>
        <p:spPr>
          <a:xfrm>
            <a:off x="2038481" y="1076325"/>
            <a:ext cx="5013063" cy="27320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Rectangle 2"/>
          <p:cNvSpPr>
            <a:spLocks noGrp="1" noChangeArrowheads="1"/>
          </p:cNvSpPr>
          <p:nvPr>
            <p:ph type="title"/>
          </p:nvPr>
        </p:nvSpPr>
        <p:spPr/>
        <p:txBody>
          <a:bodyPr/>
          <a:lstStyle/>
          <a:p>
            <a:r>
              <a:rPr lang="en-US"/>
              <a:t>GLBP Interface Tracking (2)</a:t>
            </a:r>
            <a:endParaRPr lang="en-US" dirty="0"/>
          </a:p>
        </p:txBody>
      </p:sp>
      <p:sp>
        <p:nvSpPr>
          <p:cNvPr id="6" name="Content Placeholder 12"/>
          <p:cNvSpPr>
            <a:spLocks noGrp="1"/>
          </p:cNvSpPr>
          <p:nvPr>
            <p:ph idx="11"/>
          </p:nvPr>
        </p:nvSpPr>
        <p:spPr>
          <a:xfrm>
            <a:off x="279400" y="4763729"/>
            <a:ext cx="8520354" cy="1660376"/>
          </a:xfrm>
        </p:spPr>
        <p:txBody>
          <a:bodyPr>
            <a:normAutofit/>
          </a:bodyPr>
          <a:lstStyle/>
          <a:p>
            <a:r>
              <a:rPr lang="en-US" sz="2000" dirty="0"/>
              <a:t>Because interface tracking was configured on R1, the job of forwarding packets for virtual MAC address 0000.0000.0001 will be taken over by the secondary virtual forwarder for the MAC, Router R2. Therefore, the client sees no disruption of service nor does the client need to resolve a new MAC address for the default gateway.</a:t>
            </a:r>
          </a:p>
        </p:txBody>
      </p:sp>
      <p:pic>
        <p:nvPicPr>
          <p:cNvPr id="11" name="Content Placeholder 10" descr="GLBP AVG Operation.jpg"/>
          <p:cNvPicPr>
            <a:picLocks noGrp="1" noChangeAspect="1"/>
          </p:cNvPicPr>
          <p:nvPr>
            <p:ph sz="quarter" idx="12"/>
          </p:nvPr>
        </p:nvPicPr>
        <p:blipFill>
          <a:blip r:embed="rId3" cstate="print"/>
          <a:stretch>
            <a:fillRect/>
          </a:stretch>
        </p:blipFill>
        <p:spPr>
          <a:xfrm>
            <a:off x="2037563" y="1076325"/>
            <a:ext cx="5014899" cy="27320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GLBP </a:t>
            </a:r>
            <a:r>
              <a:rPr lang="pt-PT" dirty="0" err="1" smtClean="0"/>
              <a:t>Weight</a:t>
            </a:r>
            <a:endParaRPr lang="pt-PT" dirty="0"/>
          </a:p>
        </p:txBody>
      </p:sp>
      <p:sp>
        <p:nvSpPr>
          <p:cNvPr id="3" name="Content Placeholder 2"/>
          <p:cNvSpPr>
            <a:spLocks noGrp="1"/>
          </p:cNvSpPr>
          <p:nvPr>
            <p:ph idx="1"/>
          </p:nvPr>
        </p:nvSpPr>
        <p:spPr/>
        <p:txBody>
          <a:bodyPr>
            <a:normAutofit/>
          </a:bodyPr>
          <a:lstStyle/>
          <a:p>
            <a:r>
              <a:rPr lang="en-US" dirty="0"/>
              <a:t>GLBP uses a weighting scheme to determine the forwarding capacity of each router </a:t>
            </a:r>
            <a:r>
              <a:rPr lang="en-US" dirty="0" smtClean="0"/>
              <a:t>in the </a:t>
            </a:r>
            <a:r>
              <a:rPr lang="en-US" dirty="0"/>
              <a:t>GLBP group. </a:t>
            </a:r>
            <a:endParaRPr lang="en-US" dirty="0" smtClean="0"/>
          </a:p>
          <a:p>
            <a:r>
              <a:rPr lang="en-US" dirty="0" smtClean="0"/>
              <a:t>The </a:t>
            </a:r>
            <a:r>
              <a:rPr lang="en-US" dirty="0"/>
              <a:t>weighting that is assigned to a router in the GLBP group can </a:t>
            </a:r>
            <a:r>
              <a:rPr lang="en-US" dirty="0" smtClean="0"/>
              <a:t>be used </a:t>
            </a:r>
            <a:r>
              <a:rPr lang="en-US" dirty="0"/>
              <a:t>to determine whether it will forward packets and, if so, the proportion of hosts </a:t>
            </a:r>
            <a:r>
              <a:rPr lang="en-US" dirty="0" smtClean="0"/>
              <a:t>in the </a:t>
            </a:r>
            <a:r>
              <a:rPr lang="en-US" dirty="0"/>
              <a:t>LAN for which it will forward packets. </a:t>
            </a:r>
            <a:endParaRPr lang="en-US" dirty="0" smtClean="0"/>
          </a:p>
          <a:p>
            <a:r>
              <a:rPr lang="en-US" dirty="0" smtClean="0"/>
              <a:t>Thresholds </a:t>
            </a:r>
            <a:r>
              <a:rPr lang="en-US" dirty="0"/>
              <a:t>can be set to disable </a:t>
            </a:r>
            <a:r>
              <a:rPr lang="en-US" dirty="0" smtClean="0"/>
              <a:t>forwarding when </a:t>
            </a:r>
            <a:r>
              <a:rPr lang="en-US" dirty="0"/>
              <a:t>the weighting for a GLBP group falls below a certain value, and when it rises </a:t>
            </a:r>
            <a:r>
              <a:rPr lang="en-US" dirty="0" smtClean="0"/>
              <a:t>above another </a:t>
            </a:r>
            <a:r>
              <a:rPr lang="en-US" dirty="0"/>
              <a:t>threshold, forwarding is automatically </a:t>
            </a:r>
            <a:r>
              <a:rPr lang="en-US" dirty="0" err="1"/>
              <a:t>reenabled</a:t>
            </a:r>
            <a:r>
              <a:rPr lang="en-US" dirty="0" smtClean="0"/>
              <a:t>.</a:t>
            </a:r>
          </a:p>
          <a:p>
            <a:r>
              <a:rPr lang="en-US" dirty="0"/>
              <a:t>By default, the GLBP virtual forwarder preemptive scheme is enabled with a delay of </a:t>
            </a:r>
            <a:r>
              <a:rPr lang="en-US" dirty="0" smtClean="0"/>
              <a:t>30 seconds</a:t>
            </a:r>
            <a:r>
              <a:rPr lang="en-US" dirty="0"/>
              <a:t>. </a:t>
            </a:r>
            <a:endParaRPr lang="en-US" dirty="0" smtClean="0"/>
          </a:p>
          <a:p>
            <a:r>
              <a:rPr lang="en-US" dirty="0" smtClean="0"/>
              <a:t>A </a:t>
            </a:r>
            <a:r>
              <a:rPr lang="en-US" dirty="0"/>
              <a:t>backup virtual forwarder can become the AVF if the current AVF </a:t>
            </a:r>
            <a:r>
              <a:rPr lang="en-US" dirty="0" smtClean="0"/>
              <a:t>weighting falls </a:t>
            </a:r>
            <a:r>
              <a:rPr lang="en-US" dirty="0"/>
              <a:t>below the low weighting threshold for 30 seconds. </a:t>
            </a:r>
            <a:endParaRPr lang="en-US" dirty="0" smtClean="0"/>
          </a:p>
          <a:p>
            <a:r>
              <a:rPr lang="en-US" dirty="0" smtClean="0"/>
              <a:t>To </a:t>
            </a:r>
            <a:r>
              <a:rPr lang="en-US" dirty="0"/>
              <a:t>disable the GLBP </a:t>
            </a:r>
            <a:r>
              <a:rPr lang="en-US" dirty="0" smtClean="0"/>
              <a:t>forwarder preemptive </a:t>
            </a:r>
            <a:r>
              <a:rPr lang="en-US" dirty="0"/>
              <a:t>scheme, use the </a:t>
            </a:r>
            <a:r>
              <a:rPr lang="en-US" b="1" dirty="0"/>
              <a:t>no </a:t>
            </a:r>
            <a:r>
              <a:rPr lang="en-US" b="1" dirty="0" err="1"/>
              <a:t>glbp</a:t>
            </a:r>
            <a:r>
              <a:rPr lang="en-US" b="1" dirty="0"/>
              <a:t> forwarder preempt </a:t>
            </a:r>
            <a:r>
              <a:rPr lang="en-US" dirty="0"/>
              <a:t>command or change the </a:t>
            </a:r>
            <a:r>
              <a:rPr lang="en-US" dirty="0" smtClean="0"/>
              <a:t>delay by </a:t>
            </a:r>
            <a:r>
              <a:rPr lang="en-US" dirty="0"/>
              <a:t>using the </a:t>
            </a:r>
            <a:r>
              <a:rPr lang="en-US" b="1" dirty="0" err="1"/>
              <a:t>glbp</a:t>
            </a:r>
            <a:r>
              <a:rPr lang="en-US" b="1" dirty="0"/>
              <a:t> forwarder preempt delay minimum </a:t>
            </a:r>
            <a:r>
              <a:rPr lang="en-US" dirty="0"/>
              <a:t>command.</a:t>
            </a:r>
            <a:endParaRPr lang="pt-PT" dirty="0"/>
          </a:p>
        </p:txBody>
      </p:sp>
    </p:spTree>
    <p:extLst>
      <p:ext uri="{BB962C8B-B14F-4D97-AF65-F5344CB8AC3E}">
        <p14:creationId xmlns:p14="http://schemas.microsoft.com/office/powerpoint/2010/main" val="16295684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Tracking</a:t>
            </a:r>
            <a:r>
              <a:rPr lang="pt-PT" dirty="0"/>
              <a:t> </a:t>
            </a:r>
            <a:r>
              <a:rPr lang="pt-PT" dirty="0" err="1"/>
              <a:t>and</a:t>
            </a:r>
            <a:r>
              <a:rPr lang="pt-PT" dirty="0"/>
              <a:t> GLBP</a:t>
            </a:r>
          </a:p>
        </p:txBody>
      </p:sp>
      <p:sp>
        <p:nvSpPr>
          <p:cNvPr id="3" name="Content Placeholder 2"/>
          <p:cNvSpPr>
            <a:spLocks noGrp="1"/>
          </p:cNvSpPr>
          <p:nvPr>
            <p:ph idx="1"/>
          </p:nvPr>
        </p:nvSpPr>
        <p:spPr/>
        <p:txBody>
          <a:bodyPr/>
          <a:lstStyle/>
          <a:p>
            <a:r>
              <a:rPr lang="en-US" dirty="0"/>
              <a:t>Changing weight affects the AVF election and the load-balancing algorithm. </a:t>
            </a:r>
            <a:endParaRPr lang="en-US" dirty="0" smtClean="0"/>
          </a:p>
          <a:p>
            <a:r>
              <a:rPr lang="en-US" dirty="0" smtClean="0"/>
              <a:t>Both values can </a:t>
            </a:r>
            <a:r>
              <a:rPr lang="en-US" dirty="0"/>
              <a:t>be manipulated with object tracking.</a:t>
            </a:r>
            <a:endParaRPr lang="pt-PT" dirty="0"/>
          </a:p>
        </p:txBody>
      </p:sp>
      <p:pic>
        <p:nvPicPr>
          <p:cNvPr id="5" name="Picture 4"/>
          <p:cNvPicPr>
            <a:picLocks noChangeAspect="1"/>
          </p:cNvPicPr>
          <p:nvPr/>
        </p:nvPicPr>
        <p:blipFill>
          <a:blip r:embed="rId2"/>
          <a:stretch>
            <a:fillRect/>
          </a:stretch>
        </p:blipFill>
        <p:spPr>
          <a:xfrm>
            <a:off x="991467" y="2288019"/>
            <a:ext cx="7063533" cy="4296134"/>
          </a:xfrm>
          <a:prstGeom prst="rect">
            <a:avLst/>
          </a:prstGeom>
        </p:spPr>
      </p:pic>
    </p:spTree>
    <p:extLst>
      <p:ext uri="{BB962C8B-B14F-4D97-AF65-F5344CB8AC3E}">
        <p14:creationId xmlns:p14="http://schemas.microsoft.com/office/powerpoint/2010/main" val="490365653"/>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GLBP Tracking Detects Interface Failure</a:t>
            </a:r>
            <a:endParaRPr lang="pt-PT" dirty="0"/>
          </a:p>
        </p:txBody>
      </p:sp>
      <p:pic>
        <p:nvPicPr>
          <p:cNvPr id="5" name="Picture 4"/>
          <p:cNvPicPr>
            <a:picLocks noChangeAspect="1"/>
          </p:cNvPicPr>
          <p:nvPr/>
        </p:nvPicPr>
        <p:blipFill>
          <a:blip r:embed="rId2"/>
          <a:stretch>
            <a:fillRect/>
          </a:stretch>
        </p:blipFill>
        <p:spPr>
          <a:xfrm>
            <a:off x="378356" y="1196752"/>
            <a:ext cx="8495238" cy="5295238"/>
          </a:xfrm>
          <a:prstGeom prst="rect">
            <a:avLst/>
          </a:prstGeom>
        </p:spPr>
      </p:pic>
    </p:spTree>
    <p:extLst>
      <p:ext uri="{BB962C8B-B14F-4D97-AF65-F5344CB8AC3E}">
        <p14:creationId xmlns:p14="http://schemas.microsoft.com/office/powerpoint/2010/main" val="561128811"/>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GLBP Weighing Option Under Failures</a:t>
            </a:r>
            <a:endParaRPr lang="pt-PT" dirty="0"/>
          </a:p>
        </p:txBody>
      </p:sp>
      <p:pic>
        <p:nvPicPr>
          <p:cNvPr id="4" name="Picture 3"/>
          <p:cNvPicPr>
            <a:picLocks noChangeAspect="1"/>
          </p:cNvPicPr>
          <p:nvPr/>
        </p:nvPicPr>
        <p:blipFill>
          <a:blip r:embed="rId3"/>
          <a:stretch>
            <a:fillRect/>
          </a:stretch>
        </p:blipFill>
        <p:spPr>
          <a:xfrm>
            <a:off x="655638" y="1581899"/>
            <a:ext cx="7698212" cy="3781211"/>
          </a:xfrm>
          <a:prstGeom prst="rect">
            <a:avLst/>
          </a:prstGeom>
        </p:spPr>
      </p:pic>
      <p:sp>
        <p:nvSpPr>
          <p:cNvPr id="6" name="Rectangle 5"/>
          <p:cNvSpPr/>
          <p:nvPr/>
        </p:nvSpPr>
        <p:spPr>
          <a:xfrm>
            <a:off x="240969" y="6154221"/>
            <a:ext cx="8383712" cy="424732"/>
          </a:xfrm>
          <a:prstGeom prst="rect">
            <a:avLst/>
          </a:prstGeom>
        </p:spPr>
        <p:txBody>
          <a:bodyPr wrap="square">
            <a:spAutoFit/>
          </a:bodyPr>
          <a:lstStyle/>
          <a:p>
            <a:pPr algn="l"/>
            <a:r>
              <a:rPr lang="en-US" sz="1200" dirty="0">
                <a:solidFill>
                  <a:schemeClr val="tx2"/>
                </a:solidFill>
                <a:latin typeface="+mn-lt"/>
              </a:rPr>
              <a:t>If load balancing is configured as round-robin, then, as long as both S1 and S2 are eligible to forward, traffic will be about 50:50 between both first hops.</a:t>
            </a:r>
            <a:endParaRPr lang="pt-PT" sz="1200" dirty="0">
              <a:solidFill>
                <a:schemeClr val="tx2"/>
              </a:solidFill>
              <a:latin typeface="+mn-lt"/>
            </a:endParaRPr>
          </a:p>
        </p:txBody>
      </p:sp>
    </p:spTree>
    <p:extLst>
      <p:ext uri="{BB962C8B-B14F-4D97-AF65-F5344CB8AC3E}">
        <p14:creationId xmlns:p14="http://schemas.microsoft.com/office/powerpoint/2010/main" val="284427809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Proxy ARP</a:t>
            </a:r>
          </a:p>
        </p:txBody>
      </p:sp>
      <p:sp>
        <p:nvSpPr>
          <p:cNvPr id="8" name="Content Placeholder 7"/>
          <p:cNvSpPr>
            <a:spLocks noGrp="1"/>
          </p:cNvSpPr>
          <p:nvPr>
            <p:ph sz="half" idx="1"/>
          </p:nvPr>
        </p:nvSpPr>
        <p:spPr>
          <a:xfrm>
            <a:off x="560103" y="1220764"/>
            <a:ext cx="3894137" cy="4791075"/>
          </a:xfrm>
        </p:spPr>
        <p:txBody>
          <a:bodyPr>
            <a:normAutofit/>
          </a:bodyPr>
          <a:lstStyle/>
          <a:p>
            <a:r>
              <a:rPr lang="en-US" sz="2400" dirty="0"/>
              <a:t>Legacy solution.</a:t>
            </a:r>
          </a:p>
          <a:p>
            <a:r>
              <a:rPr lang="en-US" sz="2400" dirty="0"/>
              <a:t>Enabled by default.</a:t>
            </a:r>
          </a:p>
          <a:p>
            <a:r>
              <a:rPr lang="en-US" sz="2400" dirty="0"/>
              <a:t>Used before default gateways were supported on IP clients.</a:t>
            </a:r>
          </a:p>
          <a:p>
            <a:r>
              <a:rPr lang="en-US" sz="2400" dirty="0"/>
              <a:t>End station acts as if destination were on same network segment.</a:t>
            </a:r>
          </a:p>
          <a:p>
            <a:r>
              <a:rPr lang="en-US" sz="2400" dirty="0"/>
              <a:t>Relatively slow due to reliance on aging out of ARP cache.</a:t>
            </a:r>
          </a:p>
        </p:txBody>
      </p:sp>
      <p:pic>
        <p:nvPicPr>
          <p:cNvPr id="6" name="Picture 2"/>
          <p:cNvPicPr>
            <a:picLocks noGrp="1" noChangeAspect="1" noChangeArrowheads="1"/>
          </p:cNvPicPr>
          <p:nvPr>
            <p:ph sz="half" idx="2"/>
          </p:nvPr>
        </p:nvPicPr>
        <p:blipFill>
          <a:blip r:embed="rId3" cstate="print"/>
          <a:stretch>
            <a:fillRect/>
          </a:stretch>
        </p:blipFill>
        <p:spPr bwMode="auto">
          <a:xfrm>
            <a:off x="4702175" y="1215471"/>
            <a:ext cx="4067175" cy="4380111"/>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GLBP Object Tracking Sample Configuration</a:t>
            </a:r>
            <a:endParaRPr lang="pt-PT" dirty="0"/>
          </a:p>
        </p:txBody>
      </p:sp>
      <p:pic>
        <p:nvPicPr>
          <p:cNvPr id="3" name="Picture 2"/>
          <p:cNvPicPr>
            <a:picLocks noChangeAspect="1"/>
          </p:cNvPicPr>
          <p:nvPr/>
        </p:nvPicPr>
        <p:blipFill>
          <a:blip r:embed="rId3"/>
          <a:stretch>
            <a:fillRect/>
          </a:stretch>
        </p:blipFill>
        <p:spPr>
          <a:xfrm>
            <a:off x="749981" y="1296387"/>
            <a:ext cx="7686344" cy="5011945"/>
          </a:xfrm>
          <a:prstGeom prst="rect">
            <a:avLst/>
          </a:prstGeom>
        </p:spPr>
      </p:pic>
    </p:spTree>
    <p:extLst>
      <p:ext uri="{BB962C8B-B14F-4D97-AF65-F5344CB8AC3E}">
        <p14:creationId xmlns:p14="http://schemas.microsoft.com/office/powerpoint/2010/main" val="92413344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Rectangle 2"/>
          <p:cNvSpPr>
            <a:spLocks noGrp="1" noChangeArrowheads="1"/>
          </p:cNvSpPr>
          <p:nvPr>
            <p:ph type="title"/>
          </p:nvPr>
        </p:nvSpPr>
        <p:spPr/>
        <p:txBody>
          <a:bodyPr/>
          <a:lstStyle/>
          <a:p>
            <a:r>
              <a:rPr lang="en-US" dirty="0"/>
              <a:t>Configuring GLBP</a:t>
            </a:r>
          </a:p>
        </p:txBody>
      </p:sp>
      <p:graphicFrame>
        <p:nvGraphicFramePr>
          <p:cNvPr id="8" name="Table Placeholder 7"/>
          <p:cNvGraphicFramePr>
            <a:graphicFrameLocks noGrp="1"/>
          </p:cNvGraphicFramePr>
          <p:nvPr>
            <p:ph type="tbl" idx="1"/>
          </p:nvPr>
        </p:nvGraphicFramePr>
        <p:xfrm>
          <a:off x="279400" y="1204913"/>
          <a:ext cx="8316913" cy="4714240"/>
        </p:xfrm>
        <a:graphic>
          <a:graphicData uri="http://schemas.openxmlformats.org/drawingml/2006/table">
            <a:tbl>
              <a:tblPr firstRow="1" bandRow="1">
                <a:tableStyleId>{5C22544A-7EE6-4342-B048-85BDC9FD1C3A}</a:tableStyleId>
              </a:tblPr>
              <a:tblGrid>
                <a:gridCol w="863152">
                  <a:extLst>
                    <a:ext uri="{9D8B030D-6E8A-4147-A177-3AD203B41FA5}">
                      <a16:colId xmlns:a16="http://schemas.microsoft.com/office/drawing/2014/main" val="20000"/>
                    </a:ext>
                  </a:extLst>
                </a:gridCol>
                <a:gridCol w="7453761">
                  <a:extLst>
                    <a:ext uri="{9D8B030D-6E8A-4147-A177-3AD203B41FA5}">
                      <a16:colId xmlns:a16="http://schemas.microsoft.com/office/drawing/2014/main" val="20001"/>
                    </a:ext>
                  </a:extLst>
                </a:gridCol>
              </a:tblGrid>
              <a:tr h="370840">
                <a:tc>
                  <a:txBody>
                    <a:bodyPr/>
                    <a:lstStyle/>
                    <a:p>
                      <a:pPr>
                        <a:spcAft>
                          <a:spcPts val="600"/>
                        </a:spcAft>
                      </a:pPr>
                      <a:r>
                        <a:rPr lang="en-US" dirty="0"/>
                        <a:t>Step</a:t>
                      </a:r>
                    </a:p>
                  </a:txBody>
                  <a:tcPr marL="89110" marR="89110"/>
                </a:tc>
                <a:tc>
                  <a:txBody>
                    <a:bodyPr/>
                    <a:lstStyle/>
                    <a:p>
                      <a:pPr>
                        <a:spcAft>
                          <a:spcPts val="600"/>
                        </a:spcAft>
                      </a:pPr>
                      <a:r>
                        <a:rPr lang="en-US" dirty="0"/>
                        <a:t>Description</a:t>
                      </a:r>
                    </a:p>
                  </a:txBody>
                  <a:tcPr marL="89110" marR="89110"/>
                </a:tc>
                <a:extLst>
                  <a:ext uri="{0D108BD9-81ED-4DB2-BD59-A6C34878D82A}">
                    <a16:rowId xmlns:a16="http://schemas.microsoft.com/office/drawing/2014/main" val="10000"/>
                  </a:ext>
                </a:extLst>
              </a:tr>
              <a:tr h="370840">
                <a:tc>
                  <a:txBody>
                    <a:bodyPr/>
                    <a:lstStyle/>
                    <a:p>
                      <a:pPr>
                        <a:spcAft>
                          <a:spcPts val="600"/>
                        </a:spcAft>
                      </a:pPr>
                      <a:r>
                        <a:rPr lang="en-US" sz="1600" b="0" dirty="0">
                          <a:latin typeface="+mn-lt"/>
                          <a:cs typeface="Courier New" pitchFamily="49" charset="0"/>
                        </a:rPr>
                        <a:t>1.</a:t>
                      </a:r>
                    </a:p>
                  </a:txBody>
                  <a:tcPr marL="89110" marR="89110"/>
                </a:tc>
                <a:tc>
                  <a:txBody>
                    <a:bodyPr/>
                    <a:lstStyle/>
                    <a:p>
                      <a:pPr>
                        <a:spcAft>
                          <a:spcPts val="600"/>
                        </a:spcAft>
                      </a:pPr>
                      <a:r>
                        <a:rPr lang="en-US" sz="1800" kern="1200" baseline="0" dirty="0">
                          <a:solidFill>
                            <a:schemeClr val="dk1"/>
                          </a:solidFill>
                          <a:latin typeface="+mn-lt"/>
                          <a:ea typeface="+mn-ea"/>
                          <a:cs typeface="+mn-cs"/>
                        </a:rPr>
                        <a:t>Enable GLBP on an interface. This command makes the interface a member of the virtual group identified with the IP virtual address:</a:t>
                      </a:r>
                    </a:p>
                    <a:p>
                      <a:pPr>
                        <a:spcAft>
                          <a:spcPts val="600"/>
                        </a:spcAft>
                      </a:pPr>
                      <a:r>
                        <a:rPr lang="en-US" sz="1800" kern="1200" baseline="0" dirty="0">
                          <a:solidFill>
                            <a:schemeClr val="dk1"/>
                          </a:solidFill>
                          <a:latin typeface="Courier New" pitchFamily="49" charset="0"/>
                          <a:ea typeface="+mn-ea"/>
                          <a:cs typeface="Courier New" pitchFamily="49" charset="0"/>
                        </a:rPr>
                        <a:t>Switch(config-if)#</a:t>
                      </a:r>
                      <a:r>
                        <a:rPr lang="en-US" sz="1800" b="1" kern="1200" baseline="0" dirty="0">
                          <a:solidFill>
                            <a:schemeClr val="dk1"/>
                          </a:solidFill>
                          <a:latin typeface="Courier New" pitchFamily="49" charset="0"/>
                          <a:ea typeface="+mn-ea"/>
                          <a:cs typeface="Courier New" pitchFamily="49" charset="0"/>
                        </a:rPr>
                        <a:t>glbp </a:t>
                      </a:r>
                      <a:r>
                        <a:rPr lang="en-US" sz="1800" b="0" i="1" kern="1200" baseline="0" dirty="0">
                          <a:solidFill>
                            <a:schemeClr val="dk1"/>
                          </a:solidFill>
                          <a:latin typeface="Courier New" pitchFamily="49" charset="0"/>
                          <a:ea typeface="+mn-ea"/>
                          <a:cs typeface="Courier New" pitchFamily="49" charset="0"/>
                        </a:rPr>
                        <a:t>group-number </a:t>
                      </a:r>
                      <a:r>
                        <a:rPr lang="en-US" sz="1800" b="1" i="0" kern="1200" baseline="0" dirty="0">
                          <a:solidFill>
                            <a:schemeClr val="dk1"/>
                          </a:solidFill>
                          <a:latin typeface="Courier New" pitchFamily="49" charset="0"/>
                          <a:ea typeface="+mn-ea"/>
                          <a:cs typeface="Courier New" pitchFamily="49" charset="0"/>
                        </a:rPr>
                        <a:t>ip</a:t>
                      </a:r>
                      <a:r>
                        <a:rPr lang="en-US" sz="1800" b="1" i="1" kern="1200" baseline="0" dirty="0">
                          <a:solidFill>
                            <a:schemeClr val="dk1"/>
                          </a:solidFill>
                          <a:latin typeface="Courier New" pitchFamily="49" charset="0"/>
                          <a:ea typeface="+mn-ea"/>
                          <a:cs typeface="Courier New" pitchFamily="49" charset="0"/>
                        </a:rPr>
                        <a:t> </a:t>
                      </a:r>
                      <a:r>
                        <a:rPr lang="en-US" sz="1800" b="0" i="1" kern="1200" baseline="0" dirty="0">
                          <a:solidFill>
                            <a:schemeClr val="dk1"/>
                          </a:solidFill>
                          <a:latin typeface="Courier New" pitchFamily="49" charset="0"/>
                          <a:ea typeface="+mn-ea"/>
                          <a:cs typeface="Courier New" pitchFamily="49" charset="0"/>
                        </a:rPr>
                        <a:t>virtual-gateway-address</a:t>
                      </a:r>
                      <a:endParaRPr lang="en-US" sz="1200" b="0" dirty="0">
                        <a:latin typeface="Courier New" pitchFamily="49" charset="0"/>
                        <a:cs typeface="Courier New" pitchFamily="49" charset="0"/>
                      </a:endParaRPr>
                    </a:p>
                  </a:txBody>
                  <a:tcPr marL="89110" marR="89110"/>
                </a:tc>
                <a:extLst>
                  <a:ext uri="{0D108BD9-81ED-4DB2-BD59-A6C34878D82A}">
                    <a16:rowId xmlns:a16="http://schemas.microsoft.com/office/drawing/2014/main" val="10001"/>
                  </a:ext>
                </a:extLst>
              </a:tr>
              <a:tr h="370840">
                <a:tc>
                  <a:txBody>
                    <a:bodyPr/>
                    <a:lstStyle/>
                    <a:p>
                      <a:pPr>
                        <a:spcAft>
                          <a:spcPts val="600"/>
                        </a:spcAft>
                      </a:pPr>
                      <a:r>
                        <a:rPr lang="en-US" sz="1600" b="0" dirty="0">
                          <a:latin typeface="+mn-lt"/>
                          <a:cs typeface="Courier New" pitchFamily="49" charset="0"/>
                        </a:rPr>
                        <a:t>2.</a:t>
                      </a:r>
                    </a:p>
                  </a:txBody>
                  <a:tcPr marL="89110" marR="89110"/>
                </a:tc>
                <a:tc>
                  <a:txBody>
                    <a:bodyPr/>
                    <a:lstStyle/>
                    <a:p>
                      <a:pPr>
                        <a:spcAft>
                          <a:spcPts val="600"/>
                        </a:spcAft>
                      </a:pPr>
                      <a:r>
                        <a:rPr lang="en-US" sz="1800" kern="1200" baseline="0" dirty="0">
                          <a:solidFill>
                            <a:schemeClr val="dk1"/>
                          </a:solidFill>
                          <a:latin typeface="+mn-lt"/>
                          <a:ea typeface="+mn-ea"/>
                          <a:cs typeface="+mn-cs"/>
                        </a:rPr>
                        <a:t>Set a GLBP priority for this router for this GLBP group. The highest value wins election as active router. The default is 100. If routers have the same GLBP priority, the gateway with the highest real IP address becomes the AVG:</a:t>
                      </a:r>
                    </a:p>
                    <a:p>
                      <a:pPr>
                        <a:spcAft>
                          <a:spcPts val="600"/>
                        </a:spcAft>
                      </a:pPr>
                      <a:r>
                        <a:rPr lang="en-US" sz="1800" kern="1200" baseline="0" dirty="0">
                          <a:solidFill>
                            <a:schemeClr val="dk1"/>
                          </a:solidFill>
                          <a:latin typeface="Courier New" pitchFamily="49" charset="0"/>
                          <a:ea typeface="+mn-ea"/>
                          <a:cs typeface="Courier New" pitchFamily="49" charset="0"/>
                        </a:rPr>
                        <a:t>Switch(config-if)#</a:t>
                      </a:r>
                      <a:r>
                        <a:rPr lang="en-US" sz="1800" b="1" kern="1200" baseline="0" dirty="0">
                          <a:solidFill>
                            <a:schemeClr val="dk1"/>
                          </a:solidFill>
                          <a:latin typeface="Courier New" pitchFamily="49" charset="0"/>
                          <a:ea typeface="+mn-ea"/>
                          <a:cs typeface="Courier New" pitchFamily="49" charset="0"/>
                        </a:rPr>
                        <a:t>glbp </a:t>
                      </a:r>
                      <a:r>
                        <a:rPr lang="en-US" sz="1800" b="0" i="1" kern="1200" baseline="0" dirty="0">
                          <a:solidFill>
                            <a:schemeClr val="dk1"/>
                          </a:solidFill>
                          <a:latin typeface="Courier New" pitchFamily="49" charset="0"/>
                          <a:ea typeface="+mn-ea"/>
                          <a:cs typeface="Courier New" pitchFamily="49" charset="0"/>
                        </a:rPr>
                        <a:t>group-number</a:t>
                      </a:r>
                      <a:r>
                        <a:rPr lang="en-US" sz="1800" b="1" i="1" kern="1200" baseline="0" dirty="0">
                          <a:solidFill>
                            <a:schemeClr val="dk1"/>
                          </a:solidFill>
                          <a:latin typeface="Courier New" pitchFamily="49" charset="0"/>
                          <a:ea typeface="+mn-ea"/>
                          <a:cs typeface="Courier New" pitchFamily="49" charset="0"/>
                        </a:rPr>
                        <a:t> </a:t>
                      </a:r>
                      <a:r>
                        <a:rPr lang="en-US" sz="1800" b="1" i="0" kern="1200" baseline="0" dirty="0">
                          <a:solidFill>
                            <a:schemeClr val="dk1"/>
                          </a:solidFill>
                          <a:latin typeface="Courier New" pitchFamily="49" charset="0"/>
                          <a:ea typeface="+mn-ea"/>
                          <a:cs typeface="Courier New" pitchFamily="49" charset="0"/>
                        </a:rPr>
                        <a:t>priority</a:t>
                      </a:r>
                      <a:r>
                        <a:rPr lang="en-US" sz="1800" b="1" i="1" kern="1200" baseline="0" dirty="0">
                          <a:solidFill>
                            <a:schemeClr val="dk1"/>
                          </a:solidFill>
                          <a:latin typeface="Courier New" pitchFamily="49" charset="0"/>
                          <a:ea typeface="+mn-ea"/>
                          <a:cs typeface="Courier New" pitchFamily="49" charset="0"/>
                        </a:rPr>
                        <a:t> </a:t>
                      </a:r>
                      <a:r>
                        <a:rPr lang="en-US" sz="1800" b="0" i="1" kern="1200" baseline="0" dirty="0" err="1">
                          <a:solidFill>
                            <a:schemeClr val="dk1"/>
                          </a:solidFill>
                          <a:latin typeface="Courier New" pitchFamily="49" charset="0"/>
                          <a:ea typeface="+mn-ea"/>
                          <a:cs typeface="Courier New" pitchFamily="49" charset="0"/>
                        </a:rPr>
                        <a:t>priority</a:t>
                      </a:r>
                      <a:r>
                        <a:rPr lang="en-US" sz="1800" b="0" i="1" kern="1200" baseline="0" dirty="0">
                          <a:solidFill>
                            <a:schemeClr val="dk1"/>
                          </a:solidFill>
                          <a:latin typeface="Courier New" pitchFamily="49" charset="0"/>
                          <a:ea typeface="+mn-ea"/>
                          <a:cs typeface="Courier New" pitchFamily="49" charset="0"/>
                        </a:rPr>
                        <a:t>-value</a:t>
                      </a:r>
                      <a:endParaRPr lang="en-US" sz="1200" b="0" dirty="0">
                        <a:latin typeface="Courier New" pitchFamily="49" charset="0"/>
                        <a:cs typeface="Courier New" pitchFamily="49" charset="0"/>
                      </a:endParaRPr>
                    </a:p>
                  </a:txBody>
                  <a:tcPr marL="89110" marR="89110"/>
                </a:tc>
                <a:extLst>
                  <a:ext uri="{0D108BD9-81ED-4DB2-BD59-A6C34878D82A}">
                    <a16:rowId xmlns:a16="http://schemas.microsoft.com/office/drawing/2014/main" val="10002"/>
                  </a:ext>
                </a:extLst>
              </a:tr>
              <a:tr h="370840">
                <a:tc>
                  <a:txBody>
                    <a:bodyPr/>
                    <a:lstStyle/>
                    <a:p>
                      <a:pPr>
                        <a:spcAft>
                          <a:spcPts val="600"/>
                        </a:spcAft>
                      </a:pPr>
                      <a:r>
                        <a:rPr lang="en-US" sz="1600" b="0" dirty="0">
                          <a:latin typeface="+mn-lt"/>
                          <a:cs typeface="Courier New" pitchFamily="49" charset="0"/>
                        </a:rPr>
                        <a:t>3.</a:t>
                      </a:r>
                    </a:p>
                  </a:txBody>
                  <a:tcPr marL="89110" marR="89110"/>
                </a:tc>
                <a:tc>
                  <a:txBody>
                    <a:bodyPr/>
                    <a:lstStyle/>
                    <a:p>
                      <a:pPr>
                        <a:spcAft>
                          <a:spcPts val="600"/>
                        </a:spcAft>
                      </a:pPr>
                      <a:r>
                        <a:rPr lang="en-US" sz="1800" kern="1200" baseline="0" dirty="0">
                          <a:solidFill>
                            <a:schemeClr val="dk1"/>
                          </a:solidFill>
                          <a:latin typeface="+mn-lt"/>
                          <a:ea typeface="+mn-ea"/>
                          <a:cs typeface="+mn-cs"/>
                        </a:rPr>
                        <a:t>Change timer values for hello interval and holdtime. Place the argument msec before the values to enter </a:t>
                      </a:r>
                      <a:r>
                        <a:rPr lang="en-US" sz="1800" kern="1200" baseline="0" dirty="0" err="1">
                          <a:solidFill>
                            <a:schemeClr val="dk1"/>
                          </a:solidFill>
                          <a:latin typeface="+mn-lt"/>
                          <a:ea typeface="+mn-ea"/>
                          <a:cs typeface="+mn-cs"/>
                        </a:rPr>
                        <a:t>subsecond</a:t>
                      </a:r>
                      <a:r>
                        <a:rPr lang="en-US" sz="1800" kern="1200" baseline="0" dirty="0">
                          <a:solidFill>
                            <a:schemeClr val="dk1"/>
                          </a:solidFill>
                          <a:latin typeface="+mn-lt"/>
                          <a:ea typeface="+mn-ea"/>
                          <a:cs typeface="+mn-cs"/>
                        </a:rPr>
                        <a:t> values:</a:t>
                      </a:r>
                    </a:p>
                    <a:p>
                      <a:pPr>
                        <a:spcAft>
                          <a:spcPts val="600"/>
                        </a:spcAft>
                      </a:pPr>
                      <a:r>
                        <a:rPr lang="en-US" sz="1800" kern="1200" baseline="0" dirty="0">
                          <a:solidFill>
                            <a:schemeClr val="dk1"/>
                          </a:solidFill>
                          <a:latin typeface="Courier New" pitchFamily="49" charset="0"/>
                          <a:ea typeface="+mn-ea"/>
                          <a:cs typeface="Courier New" pitchFamily="49" charset="0"/>
                        </a:rPr>
                        <a:t>Switch(config-if)#</a:t>
                      </a:r>
                      <a:r>
                        <a:rPr lang="en-US" sz="1800" b="1" kern="1200" baseline="0" dirty="0">
                          <a:solidFill>
                            <a:schemeClr val="dk1"/>
                          </a:solidFill>
                          <a:latin typeface="Courier New" pitchFamily="49" charset="0"/>
                          <a:ea typeface="+mn-ea"/>
                          <a:cs typeface="Courier New" pitchFamily="49" charset="0"/>
                        </a:rPr>
                        <a:t>glbp </a:t>
                      </a:r>
                      <a:r>
                        <a:rPr lang="en-US" sz="1800" b="0" i="1" kern="1200" baseline="0" dirty="0">
                          <a:solidFill>
                            <a:schemeClr val="dk1"/>
                          </a:solidFill>
                          <a:latin typeface="Courier New" pitchFamily="49" charset="0"/>
                          <a:ea typeface="+mn-ea"/>
                          <a:cs typeface="Courier New" pitchFamily="49" charset="0"/>
                        </a:rPr>
                        <a:t>group-number</a:t>
                      </a:r>
                      <a:r>
                        <a:rPr lang="en-US" sz="1800" b="1" i="1" kern="1200" baseline="0" dirty="0">
                          <a:solidFill>
                            <a:schemeClr val="dk1"/>
                          </a:solidFill>
                          <a:latin typeface="Courier New" pitchFamily="49" charset="0"/>
                          <a:ea typeface="+mn-ea"/>
                          <a:cs typeface="Courier New" pitchFamily="49" charset="0"/>
                        </a:rPr>
                        <a:t> </a:t>
                      </a:r>
                      <a:r>
                        <a:rPr lang="en-US" sz="1800" b="1" i="0" kern="1200" baseline="0" dirty="0">
                          <a:solidFill>
                            <a:schemeClr val="dk1"/>
                          </a:solidFill>
                          <a:latin typeface="Courier New" pitchFamily="49" charset="0"/>
                          <a:ea typeface="+mn-ea"/>
                          <a:cs typeface="Courier New" pitchFamily="49" charset="0"/>
                        </a:rPr>
                        <a:t>timers</a:t>
                      </a:r>
                      <a:r>
                        <a:rPr lang="en-US" sz="1800" b="1" i="1" kern="1200" baseline="0" dirty="0">
                          <a:solidFill>
                            <a:schemeClr val="dk1"/>
                          </a:solidFill>
                          <a:latin typeface="Courier New" pitchFamily="49" charset="0"/>
                          <a:ea typeface="+mn-ea"/>
                          <a:cs typeface="Courier New" pitchFamily="49" charset="0"/>
                        </a:rPr>
                        <a:t> </a:t>
                      </a:r>
                      <a:r>
                        <a:rPr lang="en-US" sz="1800" b="0" i="1" kern="1200" baseline="0" dirty="0">
                          <a:solidFill>
                            <a:schemeClr val="dk1"/>
                          </a:solidFill>
                          <a:latin typeface="Courier New" pitchFamily="49" charset="0"/>
                          <a:ea typeface="+mn-ea"/>
                          <a:cs typeface="Courier New" pitchFamily="49" charset="0"/>
                        </a:rPr>
                        <a:t>hello</a:t>
                      </a:r>
                      <a:r>
                        <a:rPr lang="en-US" sz="1800" b="1" i="1" kern="1200" baseline="0" dirty="0">
                          <a:solidFill>
                            <a:schemeClr val="dk1"/>
                          </a:solidFill>
                          <a:latin typeface="Courier New" pitchFamily="49" charset="0"/>
                          <a:ea typeface="+mn-ea"/>
                          <a:cs typeface="Courier New" pitchFamily="49" charset="0"/>
                        </a:rPr>
                        <a:t> </a:t>
                      </a:r>
                      <a:r>
                        <a:rPr lang="en-US" sz="1800" b="0" i="1" kern="1200" baseline="0" dirty="0">
                          <a:solidFill>
                            <a:schemeClr val="dk1"/>
                          </a:solidFill>
                          <a:latin typeface="Courier New" pitchFamily="49" charset="0"/>
                          <a:ea typeface="+mn-ea"/>
                          <a:cs typeface="Courier New" pitchFamily="49" charset="0"/>
                        </a:rPr>
                        <a:t>holdtime</a:t>
                      </a:r>
                      <a:endParaRPr lang="en-US" sz="1200" b="0" i="0" dirty="0">
                        <a:latin typeface="Courier New" pitchFamily="49" charset="0"/>
                        <a:cs typeface="Courier New" pitchFamily="49" charset="0"/>
                      </a:endParaRPr>
                    </a:p>
                  </a:txBody>
                  <a:tcPr marL="89110" marR="89110"/>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Rectangle 2"/>
          <p:cNvSpPr>
            <a:spLocks noGrp="1" noChangeArrowheads="1"/>
          </p:cNvSpPr>
          <p:nvPr>
            <p:ph type="title"/>
          </p:nvPr>
        </p:nvSpPr>
        <p:spPr/>
        <p:txBody>
          <a:bodyPr>
            <a:normAutofit/>
          </a:bodyPr>
          <a:lstStyle/>
          <a:p>
            <a:r>
              <a:rPr lang="en-US"/>
              <a:t>GLBP with VLAN Spanning Access Switches</a:t>
            </a:r>
            <a:endParaRPr lang="en-US" dirty="0"/>
          </a:p>
        </p:txBody>
      </p:sp>
      <p:sp>
        <p:nvSpPr>
          <p:cNvPr id="6" name="Content Placeholder 12"/>
          <p:cNvSpPr>
            <a:spLocks noGrp="1"/>
          </p:cNvSpPr>
          <p:nvPr>
            <p:ph idx="11"/>
          </p:nvPr>
        </p:nvSpPr>
        <p:spPr>
          <a:xfrm>
            <a:off x="279400" y="4380271"/>
            <a:ext cx="8520354" cy="2043834"/>
          </a:xfrm>
        </p:spPr>
        <p:txBody>
          <a:bodyPr>
            <a:noAutofit/>
          </a:bodyPr>
          <a:lstStyle/>
          <a:p>
            <a:r>
              <a:rPr lang="en-US" sz="1800" dirty="0"/>
              <a:t>Although invisible and transparent to VLAN 2 clients, the STP blocking state on the access uplink results in the frames coming from VLAN 2 transiting through Distribution A and then through Distribution B before being sent to the core. </a:t>
            </a:r>
          </a:p>
          <a:p>
            <a:r>
              <a:rPr lang="en-US" sz="1800" dirty="0"/>
              <a:t>In environments in which VLANs span across access switches, HSRP is the recommended first hop redundancy protocol implementation. In all cases, the active gateway should be configured to also be the root bridge for the VLAN in which first hop redundancy is configured.</a:t>
            </a:r>
          </a:p>
        </p:txBody>
      </p:sp>
      <p:pic>
        <p:nvPicPr>
          <p:cNvPr id="8" name="Content Placeholder 7" descr="GLBP AVG Operation.jpg"/>
          <p:cNvPicPr>
            <a:picLocks noGrp="1" noChangeAspect="1"/>
          </p:cNvPicPr>
          <p:nvPr>
            <p:ph sz="quarter" idx="12"/>
          </p:nvPr>
        </p:nvPicPr>
        <p:blipFill>
          <a:blip r:embed="rId3" cstate="print"/>
          <a:stretch>
            <a:fillRect/>
          </a:stretch>
        </p:blipFill>
        <p:spPr>
          <a:xfrm>
            <a:off x="2192381" y="1076325"/>
            <a:ext cx="4705262" cy="2732088"/>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Rectangle 2"/>
          <p:cNvSpPr>
            <a:spLocks noGrp="1" noChangeArrowheads="1"/>
          </p:cNvSpPr>
          <p:nvPr>
            <p:ph type="title"/>
          </p:nvPr>
        </p:nvSpPr>
        <p:spPr/>
        <p:txBody>
          <a:bodyPr>
            <a:normAutofit/>
          </a:bodyPr>
          <a:lstStyle/>
          <a:p>
            <a:r>
              <a:rPr lang="en-US" dirty="0" smtClean="0"/>
              <a:t>FRP Summary</a:t>
            </a:r>
            <a:endParaRPr lang="en-US" dirty="0"/>
          </a:p>
        </p:txBody>
      </p:sp>
      <p:pic>
        <p:nvPicPr>
          <p:cNvPr id="4" name="Content Placeholder 3"/>
          <p:cNvPicPr>
            <a:picLocks noGrp="1" noChangeAspect="1"/>
          </p:cNvPicPr>
          <p:nvPr>
            <p:ph sz="quarter" idx="12"/>
          </p:nvPr>
        </p:nvPicPr>
        <p:blipFill>
          <a:blip r:embed="rId3"/>
          <a:stretch>
            <a:fillRect/>
          </a:stretch>
        </p:blipFill>
        <p:spPr>
          <a:xfrm>
            <a:off x="546862" y="1106043"/>
            <a:ext cx="7986776" cy="5653088"/>
          </a:xfrm>
          <a:prstGeom prst="rect">
            <a:avLst/>
          </a:prstGeom>
        </p:spPr>
      </p:pic>
    </p:spTree>
    <p:extLst>
      <p:ext uri="{BB962C8B-B14F-4D97-AF65-F5344CB8AC3E}">
        <p14:creationId xmlns:p14="http://schemas.microsoft.com/office/powerpoint/2010/main" val="5847894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Rectangle 2"/>
          <p:cNvSpPr>
            <a:spLocks noGrp="1" noChangeArrowheads="1"/>
          </p:cNvSpPr>
          <p:nvPr>
            <p:ph type="title"/>
          </p:nvPr>
        </p:nvSpPr>
        <p:spPr/>
        <p:txBody>
          <a:bodyPr>
            <a:normAutofit/>
          </a:bodyPr>
          <a:lstStyle/>
          <a:p>
            <a:r>
              <a:rPr lang="en-US" dirty="0" smtClean="0"/>
              <a:t>FRP Summary</a:t>
            </a:r>
            <a:endParaRPr lang="en-US" dirty="0"/>
          </a:p>
        </p:txBody>
      </p:sp>
      <p:sp>
        <p:nvSpPr>
          <p:cNvPr id="2" name="Content Placeholder 1"/>
          <p:cNvSpPr>
            <a:spLocks noGrp="1"/>
          </p:cNvSpPr>
          <p:nvPr>
            <p:ph sz="quarter" idx="12"/>
          </p:nvPr>
        </p:nvSpPr>
        <p:spPr/>
        <p:txBody>
          <a:bodyPr/>
          <a:lstStyle/>
          <a:p>
            <a:endParaRPr lang="en-AU"/>
          </a:p>
        </p:txBody>
      </p:sp>
      <p:pic>
        <p:nvPicPr>
          <p:cNvPr id="3" name="Picture 2"/>
          <p:cNvPicPr>
            <a:picLocks noChangeAspect="1"/>
          </p:cNvPicPr>
          <p:nvPr/>
        </p:nvPicPr>
        <p:blipFill>
          <a:blip r:embed="rId3"/>
          <a:stretch>
            <a:fillRect/>
          </a:stretch>
        </p:blipFill>
        <p:spPr>
          <a:xfrm>
            <a:off x="0" y="1076325"/>
            <a:ext cx="9000000" cy="5695238"/>
          </a:xfrm>
          <a:prstGeom prst="rect">
            <a:avLst/>
          </a:prstGeom>
        </p:spPr>
      </p:pic>
    </p:spTree>
    <p:extLst>
      <p:ext uri="{BB962C8B-B14F-4D97-AF65-F5344CB8AC3E}">
        <p14:creationId xmlns:p14="http://schemas.microsoft.com/office/powerpoint/2010/main" val="176929333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t>Resources</a:t>
            </a:r>
            <a:endParaRPr lang="en-US" dirty="0"/>
          </a:p>
        </p:txBody>
      </p:sp>
      <p:sp>
        <p:nvSpPr>
          <p:cNvPr id="4" name="Content Placeholder 3"/>
          <p:cNvSpPr>
            <a:spLocks noGrp="1"/>
          </p:cNvSpPr>
          <p:nvPr>
            <p:ph idx="1"/>
          </p:nvPr>
        </p:nvSpPr>
        <p:spPr/>
        <p:txBody>
          <a:bodyPr>
            <a:normAutofit/>
          </a:bodyPr>
          <a:lstStyle/>
          <a:p>
            <a:r>
              <a:rPr lang="en-US" dirty="0"/>
              <a:t>Catalyst 3560 Command Reference</a:t>
            </a:r>
          </a:p>
          <a:p>
            <a:pPr marL="236538" lvl="1" indent="-11113">
              <a:buNone/>
            </a:pPr>
            <a:r>
              <a:rPr lang="en-US" dirty="0">
                <a:hlinkClick r:id="rId3"/>
              </a:rPr>
              <a:t>www.cisco.com/en/US/partner/docs/switches/lan/catalyst3560/software/release/12.2_55_se/command/reference/3560_cr.html</a:t>
            </a:r>
            <a:r>
              <a:rPr lang="en-US" dirty="0"/>
              <a:t> </a:t>
            </a:r>
          </a:p>
          <a:p>
            <a:r>
              <a:rPr lang="it-IT" dirty="0"/>
              <a:t>Configuring HSRP:</a:t>
            </a:r>
          </a:p>
          <a:p>
            <a:pPr marL="236538" lvl="1" indent="-11113">
              <a:buNone/>
            </a:pPr>
            <a:r>
              <a:rPr lang="en-US" dirty="0">
                <a:hlinkClick r:id="rId4"/>
              </a:rPr>
              <a:t>www.cisco.com/en/US/partner/docs/switches/lan/catalyst3560/software/release/12.2_55_se/configuration/guide/swhsrp.html</a:t>
            </a:r>
            <a:endParaRPr lang="en-US" dirty="0"/>
          </a:p>
          <a:p>
            <a:r>
              <a:rPr lang="en-US" dirty="0"/>
              <a:t>Configuring VRRP:</a:t>
            </a:r>
          </a:p>
          <a:p>
            <a:pPr marL="236538" lvl="1" indent="-11113">
              <a:buNone/>
            </a:pPr>
            <a:r>
              <a:rPr lang="en-US" dirty="0">
                <a:hlinkClick r:id="rId5"/>
              </a:rPr>
              <a:t>www.cisco.com/en/US/partner/docs/ios/ipapp/configuration/guide/ipapp_vrrp.html</a:t>
            </a:r>
            <a:r>
              <a:rPr lang="en-US" dirty="0"/>
              <a:t> </a:t>
            </a:r>
          </a:p>
          <a:p>
            <a:r>
              <a:rPr lang="en-US" dirty="0"/>
              <a:t>Configuring GLBP:</a:t>
            </a:r>
          </a:p>
          <a:p>
            <a:pPr marL="236538" lvl="1" indent="-11113">
              <a:buNone/>
            </a:pPr>
            <a:r>
              <a:rPr lang="en-US" dirty="0">
                <a:hlinkClick r:id="rId6"/>
              </a:rPr>
              <a:t>www.cisco.com/en/US/partner/docs/ios/ipapp/configuration/guide/ipapp_glbp.htm</a:t>
            </a:r>
            <a:r>
              <a:rPr lang="en-US" dirty="0"/>
              <a:t> </a:t>
            </a:r>
          </a:p>
          <a:p>
            <a:r>
              <a:rPr lang="it-IT" dirty="0"/>
              <a:t>Configuring Enhanced Object Tracking:</a:t>
            </a:r>
            <a:endParaRPr lang="en-US" dirty="0">
              <a:hlinkClick r:id="rId7"/>
            </a:endParaRPr>
          </a:p>
          <a:p>
            <a:pPr marL="236538" lvl="1" indent="-11113">
              <a:buNone/>
            </a:pPr>
            <a:r>
              <a:rPr lang="en-US" dirty="0">
                <a:hlinkClick r:id="rId8"/>
              </a:rPr>
              <a:t>www.cisco.com/en/US/partner/docs/switches/lan/catalyst3560/software/release/12.2_55_se/configuration/guide/sweot.html</a:t>
            </a:r>
            <a:endParaRPr lang="en-US" dirty="0"/>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a:p>
        </p:txBody>
      </p:sp>
      <p:pic>
        <p:nvPicPr>
          <p:cNvPr id="16387" name="Picture 3" descr="CNA_largo-on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Static Default Gateway</a:t>
            </a:r>
          </a:p>
        </p:txBody>
      </p:sp>
      <p:sp>
        <p:nvSpPr>
          <p:cNvPr id="8" name="Content Placeholder 7"/>
          <p:cNvSpPr>
            <a:spLocks noGrp="1"/>
          </p:cNvSpPr>
          <p:nvPr>
            <p:ph sz="half" idx="1"/>
          </p:nvPr>
        </p:nvSpPr>
        <p:spPr>
          <a:xfrm>
            <a:off x="568255" y="1411833"/>
            <a:ext cx="3894137" cy="4791075"/>
          </a:xfrm>
        </p:spPr>
        <p:txBody>
          <a:bodyPr>
            <a:normAutofit/>
          </a:bodyPr>
          <a:lstStyle/>
          <a:p>
            <a:r>
              <a:rPr lang="en-US" sz="2400" dirty="0"/>
              <a:t>Not dynamic.</a:t>
            </a:r>
          </a:p>
          <a:p>
            <a:r>
              <a:rPr lang="en-US" sz="2400" dirty="0"/>
              <a:t>Does not provide secondary path.</a:t>
            </a:r>
          </a:p>
        </p:txBody>
      </p:sp>
      <p:sp>
        <p:nvSpPr>
          <p:cNvPr id="5" name="Content Placeholder 4"/>
          <p:cNvSpPr>
            <a:spLocks noGrp="1"/>
          </p:cNvSpPr>
          <p:nvPr>
            <p:ph sz="half" idx="2"/>
          </p:nvPr>
        </p:nvSpPr>
        <p:spPr/>
        <p:txBody>
          <a:bodyPr/>
          <a:lstStyle/>
          <a:p>
            <a:endParaRPr lang="en-US"/>
          </a:p>
        </p:txBody>
      </p:sp>
      <p:pic>
        <p:nvPicPr>
          <p:cNvPr id="5122" name="Picture 2"/>
          <p:cNvPicPr>
            <a:picLocks noChangeAspect="1" noChangeArrowheads="1"/>
          </p:cNvPicPr>
          <p:nvPr/>
        </p:nvPicPr>
        <p:blipFill>
          <a:blip r:embed="rId3" cstate="print"/>
          <a:stretch>
            <a:fillRect/>
          </a:stretch>
        </p:blipFill>
        <p:spPr bwMode="auto">
          <a:xfrm>
            <a:off x="4462392" y="1044321"/>
            <a:ext cx="4277542" cy="4211499"/>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Hot Standby Router Protocol (HSRP)</a:t>
            </a:r>
          </a:p>
        </p:txBody>
      </p:sp>
      <p:sp>
        <p:nvSpPr>
          <p:cNvPr id="8" name="Content Placeholder 7"/>
          <p:cNvSpPr>
            <a:spLocks noGrp="1"/>
          </p:cNvSpPr>
          <p:nvPr>
            <p:ph sz="half" idx="1"/>
          </p:nvPr>
        </p:nvSpPr>
        <p:spPr>
          <a:xfrm>
            <a:off x="136477" y="1246221"/>
            <a:ext cx="4476466" cy="5545677"/>
          </a:xfrm>
        </p:spPr>
        <p:txBody>
          <a:bodyPr>
            <a:normAutofit/>
          </a:bodyPr>
          <a:lstStyle/>
          <a:p>
            <a:r>
              <a:rPr lang="en-US" sz="2400" dirty="0"/>
              <a:t>Cisco-proprietary gateway redundancy protocol.</a:t>
            </a:r>
          </a:p>
          <a:p>
            <a:r>
              <a:rPr lang="en-US" sz="2400" dirty="0"/>
              <a:t>Participating routers or Layer 3 switches work together to present an illusion of a single virtual router to the hosts on the LAN.</a:t>
            </a:r>
          </a:p>
          <a:p>
            <a:r>
              <a:rPr lang="en-US" sz="2400" dirty="0"/>
              <a:t>By sharing an IP address and a MAC address, two or more routers can act as a single virtual router.</a:t>
            </a:r>
          </a:p>
        </p:txBody>
      </p:sp>
      <p:grpSp>
        <p:nvGrpSpPr>
          <p:cNvPr id="6" name="Group 3"/>
          <p:cNvGrpSpPr>
            <a:grpSpLocks noGrp="1" noUngrp="1" noChangeAspect="1"/>
          </p:cNvGrpSpPr>
          <p:nvPr/>
        </p:nvGrpSpPr>
        <p:grpSpPr bwMode="auto">
          <a:xfrm>
            <a:off x="4433295" y="1424438"/>
            <a:ext cx="4595078" cy="4990010"/>
            <a:chOff x="1557338" y="685800"/>
            <a:chExt cx="6029325" cy="5867400"/>
          </a:xfrm>
        </p:grpSpPr>
        <p:pic>
          <p:nvPicPr>
            <p:cNvPr id="7" name="Picture 1" descr="Figure 6-2 First-Hop Redundancy Process Overview"/>
            <p:cNvPicPr>
              <a:picLocks noRot="1" noChangeAspect="1" noMove="1" noResize="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1557338" y="685800"/>
              <a:ext cx="602932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1557338" y="6210964"/>
              <a:ext cx="6029325" cy="342236"/>
            </a:xfrm>
            <a:prstGeom prst="rect">
              <a:avLst/>
            </a:prstGeom>
            <a:noFill/>
            <a:ln>
              <a:noFill/>
            </a:ln>
          </p:spPr>
          <p:txBody>
            <a:bodyPr anchor="ctr">
              <a:normAutofit fontScale="70000" lnSpcReduction="20000"/>
            </a:bodyPr>
            <a:lstStyle/>
            <a:p>
              <a:pPr algn="ctr" fontAlgn="auto">
                <a:spcBef>
                  <a:spcPts val="0"/>
                </a:spcBef>
                <a:spcAft>
                  <a:spcPts val="0"/>
                </a:spcAft>
                <a:defRPr/>
              </a:pPr>
              <a:endParaRPr lang="en-US" sz="2400" dirty="0">
                <a:latin typeface="+mn-lt"/>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2_10 10 PPT MWO TEMPLATE_Blk121606">
  <a:themeElements>
    <a:clrScheme name="">
      <a:dk1>
        <a:srgbClr val="808080"/>
      </a:dk1>
      <a:lt1>
        <a:srgbClr val="FFFFFF"/>
      </a:lt1>
      <a:dk2>
        <a:srgbClr val="F2F2F2"/>
      </a:dk2>
      <a:lt2>
        <a:srgbClr val="000000"/>
      </a:lt2>
      <a:accent1>
        <a:srgbClr val="0183B7"/>
      </a:accent1>
      <a:accent2>
        <a:srgbClr val="333399"/>
      </a:accent2>
      <a:accent3>
        <a:srgbClr val="F7F7F7"/>
      </a:accent3>
      <a:accent4>
        <a:srgbClr val="DADADA"/>
      </a:accent4>
      <a:accent5>
        <a:srgbClr val="AAC1D8"/>
      </a:accent5>
      <a:accent6>
        <a:srgbClr val="2D2D8A"/>
      </a:accent6>
      <a:hlink>
        <a:srgbClr val="009999"/>
      </a:hlink>
      <a:folHlink>
        <a:srgbClr val="99CC00"/>
      </a:folHlink>
    </a:clrScheme>
    <a:fontScheme name="2_10 10 PPT MWO TEMPLATE_Blk121606">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183B7"/>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smtClean="0">
            <a:ln>
              <a:noFill/>
            </a:ln>
            <a:solidFill>
              <a:srgbClr val="FFFFFF"/>
            </a:solidFill>
            <a:effectLst/>
            <a:latin typeface="Arial Italic" charset="0"/>
            <a:ea typeface="ヒラギノ角ゴ ProN W3" charset="0"/>
            <a:cs typeface="ヒラギノ角ゴ ProN W3" charset="0"/>
            <a:sym typeface="Arial Italic" charset="0"/>
          </a:defRPr>
        </a:defPPr>
      </a:lstStyle>
    </a:spDef>
    <a:lnDef>
      <a:spPr bwMode="auto">
        <a:xfrm>
          <a:off x="0" y="0"/>
          <a:ext cx="1" cy="1"/>
        </a:xfrm>
        <a:custGeom>
          <a:avLst/>
          <a:gdLst/>
          <a:ahLst/>
          <a:cxnLst/>
          <a:rect l="0" t="0" r="0" b="0"/>
          <a:pathLst/>
        </a:custGeom>
        <a:solidFill>
          <a:srgbClr val="0183B7"/>
        </a:solid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smtClean="0">
            <a:ln>
              <a:noFill/>
            </a:ln>
            <a:solidFill>
              <a:srgbClr val="FFFFFF"/>
            </a:solidFill>
            <a:effectLst/>
            <a:latin typeface="Arial Italic" charset="0"/>
            <a:ea typeface="ヒラギノ角ゴ ProN W3" charset="0"/>
            <a:cs typeface="ヒラギノ角ゴ ProN W3" charset="0"/>
            <a:sym typeface="Arial Italic" charset="0"/>
          </a:defRPr>
        </a:defPPr>
      </a:lstStyle>
    </a:lnDef>
  </a:objectDefaults>
  <a:extraClrSchemeLst>
    <a:extraClrScheme>
      <a:clrScheme name="2_10 10 PPT MWO TEMPLATE_Blk1216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36853</TotalTime>
  <Pages>28</Pages>
  <Words>11110</Words>
  <Application>Microsoft Office PowerPoint</Application>
  <PresentationFormat>On-screen Show (4:3)</PresentationFormat>
  <Paragraphs>844</Paragraphs>
  <Slides>76</Slides>
  <Notes>55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Arial</vt:lpstr>
      <vt:lpstr>Calibri</vt:lpstr>
      <vt:lpstr>Calibri Light</vt:lpstr>
      <vt:lpstr>Courier New</vt:lpstr>
      <vt:lpstr>Lucida Grande</vt:lpstr>
      <vt:lpstr>Times New Roman</vt:lpstr>
      <vt:lpstr>Wingdings</vt:lpstr>
      <vt:lpstr>ヒラギノ角ゴ ProN W3</vt:lpstr>
      <vt:lpstr>ヒラギノ角ゴ ProN W6</vt:lpstr>
      <vt:lpstr>2_10 10 PPT MWO TEMPLATE_Blk121606</vt:lpstr>
      <vt:lpstr>CCNP SWITCH v7.1 </vt:lpstr>
      <vt:lpstr>Chapter 5 Objectives</vt:lpstr>
      <vt:lpstr>Understanding First Hop Redundancy Protocols</vt:lpstr>
      <vt:lpstr>Introduction to First Hop Redundancy</vt:lpstr>
      <vt:lpstr>Introduction to First Hop Redundancy</vt:lpstr>
      <vt:lpstr>The Need for First-Hop Redundancy</vt:lpstr>
      <vt:lpstr>Proxy ARP</vt:lpstr>
      <vt:lpstr>Static Default Gateway</vt:lpstr>
      <vt:lpstr>Hot Standby Router Protocol (HSRP)</vt:lpstr>
      <vt:lpstr>HSRP Failover</vt:lpstr>
      <vt:lpstr>HSRP Operation</vt:lpstr>
      <vt:lpstr>HSRP Operation – Virtual Router</vt:lpstr>
      <vt:lpstr>HSRP Operation – Active Router</vt:lpstr>
      <vt:lpstr>HSRP Operation – Active Router</vt:lpstr>
      <vt:lpstr>HSRP Operation – Standby and Other Routers</vt:lpstr>
      <vt:lpstr>HSRP State Transition</vt:lpstr>
      <vt:lpstr>HSRP State Transition</vt:lpstr>
      <vt:lpstr>HSRP State Transition</vt:lpstr>
      <vt:lpstr>Aligning HSRP with STP Topology</vt:lpstr>
      <vt:lpstr>Configuring HSRP</vt:lpstr>
      <vt:lpstr>Configuring HSRP Priority and Preempt</vt:lpstr>
      <vt:lpstr>HSRP Configuration Example</vt:lpstr>
      <vt:lpstr>Load Sharing with HSRP</vt:lpstr>
      <vt:lpstr>Load Sharing with HSRP</vt:lpstr>
      <vt:lpstr>Load Sharing with HSRP</vt:lpstr>
      <vt:lpstr>The Need for Interface Tracking with HSRP</vt:lpstr>
      <vt:lpstr>HSRP Interface Tracking</vt:lpstr>
      <vt:lpstr>HSRP with Interface Tracking On</vt:lpstr>
      <vt:lpstr>HSRP Interface Tracking </vt:lpstr>
      <vt:lpstr>HSRP Interface Tracking Example</vt:lpstr>
      <vt:lpstr>HSRP and Object Tracking</vt:lpstr>
      <vt:lpstr>HSRP and Object Tracking</vt:lpstr>
      <vt:lpstr>HSRP Object Tracking</vt:lpstr>
      <vt:lpstr>Configuring R2 with an IP SLA Test</vt:lpstr>
      <vt:lpstr>HSRP Authentication</vt:lpstr>
      <vt:lpstr>HSRP Timer Considerations and Configuration</vt:lpstr>
      <vt:lpstr>HSRP Timers Configuration Example</vt:lpstr>
      <vt:lpstr>HSRP Versions</vt:lpstr>
      <vt:lpstr>HSRP Monitoring (1)</vt:lpstr>
      <vt:lpstr>HSRP Monitoring (2)</vt:lpstr>
      <vt:lpstr>HSRP Monitoring (3)</vt:lpstr>
      <vt:lpstr>HSRP Debug Commands</vt:lpstr>
      <vt:lpstr>Virtual Router Redundancy Protocol (VRRP)</vt:lpstr>
      <vt:lpstr>About VRRP</vt:lpstr>
      <vt:lpstr>About VRRP</vt:lpstr>
      <vt:lpstr>Virtual Router Redundancy Protocol (VRRP)</vt:lpstr>
      <vt:lpstr>VRRP Scenario</vt:lpstr>
      <vt:lpstr>VRRP Scenario – Load Balancing</vt:lpstr>
      <vt:lpstr>VRRP Scenario – Transition Process</vt:lpstr>
      <vt:lpstr>Configuring VRRP</vt:lpstr>
      <vt:lpstr>VRRP Configuration Example (1)</vt:lpstr>
      <vt:lpstr>VRRP Configuration Example (2)</vt:lpstr>
      <vt:lpstr>VRRP and Authentication</vt:lpstr>
      <vt:lpstr>Tracking and VRRP</vt:lpstr>
      <vt:lpstr>Implementing VRRP on 3650 XE IOS</vt:lpstr>
      <vt:lpstr>Gateway Load Balancing Protocol (GLBP)</vt:lpstr>
      <vt:lpstr>Gateway Load Balancing Protocol (GLBP)</vt:lpstr>
      <vt:lpstr>GLBP Functions (1)</vt:lpstr>
      <vt:lpstr>GLBP Functions (2)</vt:lpstr>
      <vt:lpstr>GLBP Features</vt:lpstr>
      <vt:lpstr>GLBP Operations (1)</vt:lpstr>
      <vt:lpstr>GLBP Operations (2)</vt:lpstr>
      <vt:lpstr>GLBP Operations (3)</vt:lpstr>
      <vt:lpstr>GLBP Interface Tracking (1)</vt:lpstr>
      <vt:lpstr>GLBP Interface Tracking (2)</vt:lpstr>
      <vt:lpstr>GLBP Weight</vt:lpstr>
      <vt:lpstr>Tracking and GLBP</vt:lpstr>
      <vt:lpstr>GLBP Tracking Detects Interface Failure</vt:lpstr>
      <vt:lpstr>GLBP Weighing Option Under Failures</vt:lpstr>
      <vt:lpstr>GLBP Object Tracking Sample Configuration</vt:lpstr>
      <vt:lpstr>Configuring GLBP</vt:lpstr>
      <vt:lpstr>GLBP with VLAN Spanning Access Switches</vt:lpstr>
      <vt:lpstr>FRP Summary</vt:lpstr>
      <vt:lpstr>FRP Summary</vt:lpstr>
      <vt:lpstr>Resources</vt:lpstr>
      <vt:lpstr>PowerPoint Presentation</vt:lpstr>
    </vt:vector>
  </TitlesOfParts>
  <Company>Cisco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SWITCH Chapter 5</dc:title>
  <dc:creator>Cisco Systems</dc:creator>
  <cp:lastModifiedBy>Glyn Jones</cp:lastModifiedBy>
  <cp:revision>2298</cp:revision>
  <cp:lastPrinted>1999-01-27T00:54:54Z</cp:lastPrinted>
  <dcterms:created xsi:type="dcterms:W3CDTF">2010-07-05T20:10:47Z</dcterms:created>
  <dcterms:modified xsi:type="dcterms:W3CDTF">2019-05-06T22:35:11Z</dcterms:modified>
</cp:coreProperties>
</file>